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89" r:id="rId2"/>
    <p:sldId id="336" r:id="rId3"/>
    <p:sldId id="337" r:id="rId4"/>
    <p:sldId id="338" r:id="rId5"/>
    <p:sldId id="355" r:id="rId6"/>
    <p:sldId id="292" r:id="rId7"/>
    <p:sldId id="339" r:id="rId8"/>
    <p:sldId id="340" r:id="rId9"/>
    <p:sldId id="342" r:id="rId10"/>
    <p:sldId id="343" r:id="rId11"/>
    <p:sldId id="344" r:id="rId12"/>
    <p:sldId id="345" r:id="rId13"/>
    <p:sldId id="346" r:id="rId14"/>
    <p:sldId id="353" r:id="rId15"/>
    <p:sldId id="354" r:id="rId16"/>
    <p:sldId id="347" r:id="rId17"/>
    <p:sldId id="348" r:id="rId18"/>
    <p:sldId id="349" r:id="rId19"/>
    <p:sldId id="350" r:id="rId20"/>
    <p:sldId id="351" r:id="rId21"/>
    <p:sldId id="352" r:id="rId22"/>
  </p:sldIdLst>
  <p:sldSz cx="9144000" cy="6858000" type="screen4x3"/>
  <p:notesSz cx="7004050" cy="92900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CC"/>
    <a:srgbClr val="FFCC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11" d="100"/>
          <a:sy n="111" d="100"/>
        </p:scale>
        <p:origin x="132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B7B7FCD-31B8-E392-0432-0A13B0A9D36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GB" altLang="lv-LV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3E22DC4-9095-4861-A8EA-2060EB3488C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7C40DE5A-BC85-4E5E-ACEF-97CBF6C156A2}" type="datetime1">
              <a:rPr lang="en-GB" altLang="lv-LV"/>
              <a:pPr/>
              <a:t>25/03/2024</a:t>
            </a:fld>
            <a:endParaRPr lang="en-GB" altLang="lv-LV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E1C7D248-F859-52BC-8E54-82F851FD651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GB" altLang="lv-LV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DC4BCCB4-407D-44B0-4048-C5EEC9F73E8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9F2874D2-AD64-4A95-8D58-FED95C44080C}" type="slidenum">
              <a:rPr lang="en-GB" altLang="lv-LV"/>
              <a:pPr/>
              <a:t>‹#›</a:t>
            </a:fld>
            <a:endParaRPr lang="en-GB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FA87453-BB5C-7498-6CF6-15266DDDB7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GB" altLang="lv-LV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177A2AB-2B0D-3FCC-B9D8-3F90BA0A9DD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9D41D365-D686-4ABD-A93E-BC745AB34D76}" type="datetime1">
              <a:rPr lang="en-GB" altLang="lv-LV"/>
              <a:pPr/>
              <a:t>25/03/2024</a:t>
            </a:fld>
            <a:endParaRPr lang="en-GB" altLang="lv-LV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F93D9EAA-EF25-2923-06AB-0D033F6FF65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45025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AB54CCC1-5A3F-F3CF-83EB-191EE7BD9EA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3250"/>
            <a:ext cx="5603875" cy="417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lv-LV"/>
              <a:t>Click to edit Master text styles</a:t>
            </a:r>
          </a:p>
          <a:p>
            <a:pPr lvl="1"/>
            <a:r>
              <a:rPr lang="en-GB" altLang="lv-LV"/>
              <a:t>Second level</a:t>
            </a:r>
          </a:p>
          <a:p>
            <a:pPr lvl="2"/>
            <a:r>
              <a:rPr lang="en-GB" altLang="lv-LV"/>
              <a:t>Third level</a:t>
            </a:r>
          </a:p>
          <a:p>
            <a:pPr lvl="3"/>
            <a:r>
              <a:rPr lang="en-GB" altLang="lv-LV"/>
              <a:t>Fourth level</a:t>
            </a:r>
          </a:p>
          <a:p>
            <a:pPr lvl="4"/>
            <a:r>
              <a:rPr lang="en-GB" altLang="lv-LV"/>
              <a:t>Fifth level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E1295473-6511-5A87-61E7-C86E3A0BC56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GB" altLang="lv-LV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7D59F046-5A03-A8EE-467F-D0C70CED45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919FB1CA-192C-4A43-BE4C-0B339D0116A0}" type="slidenum">
              <a:rPr lang="en-GB" altLang="lv-LV"/>
              <a:pPr/>
              <a:t>‹#›</a:t>
            </a:fld>
            <a:endParaRPr lang="en-GB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3F91D8FB-F279-F215-A91F-BCBDD82361A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6ED18BB-3CE5-4F66-8882-29F97C930FED}" type="datetime1">
              <a:rPr lang="en-GB" altLang="lv-LV"/>
              <a:pPr/>
              <a:t>25/03/2024</a:t>
            </a:fld>
            <a:endParaRPr lang="en-GB" altLang="lv-LV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05D9A74-55D9-8731-0235-126784E746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40956B-7F1F-4833-816E-64818D3D1694}" type="slidenum">
              <a:rPr lang="en-GB" altLang="lv-LV"/>
              <a:pPr/>
              <a:t>1</a:t>
            </a:fld>
            <a:endParaRPr lang="en-GB" altLang="lv-LV"/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F19F60E3-56E1-314D-3139-A99E47AED45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21271D2B-D0EC-1DE6-189C-D83189DF4D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v-LV" altLang="lv-LV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5A6F7655-13AC-5F96-7F00-A07E1DCC7B0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0468A20-610A-4EB6-B123-9AE6F68D4D91}" type="datetime1">
              <a:rPr lang="en-GB" altLang="lv-LV"/>
              <a:pPr/>
              <a:t>25/03/2024</a:t>
            </a:fld>
            <a:endParaRPr lang="en-GB" altLang="lv-LV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70878E3-F9FC-CAE5-E6EC-5400F2F799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57D3C7-C329-4078-8D9F-7F83D6E6D79B}" type="slidenum">
              <a:rPr lang="en-GB" altLang="lv-LV"/>
              <a:pPr/>
              <a:t>2</a:t>
            </a:fld>
            <a:endParaRPr lang="en-GB" altLang="lv-LV"/>
          </a:p>
        </p:txBody>
      </p:sp>
      <p:sp>
        <p:nvSpPr>
          <p:cNvPr id="218114" name="Rectangle 2">
            <a:extLst>
              <a:ext uri="{FF2B5EF4-FFF2-40B4-BE49-F238E27FC236}">
                <a16:creationId xmlns:a16="http://schemas.microsoft.com/office/drawing/2014/main" id="{931AA56C-268D-5179-1B16-B28F884A1B7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>
            <a:extLst>
              <a:ext uri="{FF2B5EF4-FFF2-40B4-BE49-F238E27FC236}">
                <a16:creationId xmlns:a16="http://schemas.microsoft.com/office/drawing/2014/main" id="{91F977F7-3133-1BF7-4410-CBED822149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v-LV" altLang="lv-LV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0E114278-E8B4-55F6-999A-B8AD050DC04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4013BD5-308A-4281-8D35-28AA491CE13A}" type="datetime1">
              <a:rPr lang="en-GB" altLang="lv-LV"/>
              <a:pPr/>
              <a:t>25/03/2024</a:t>
            </a:fld>
            <a:endParaRPr lang="en-GB" altLang="lv-LV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201118A-1E8F-6F5E-3CB7-1BC388E799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A187FC-2291-457F-B082-3D3857C1B0E2}" type="slidenum">
              <a:rPr lang="en-GB" altLang="lv-LV"/>
              <a:pPr/>
              <a:t>3</a:t>
            </a:fld>
            <a:endParaRPr lang="en-GB" altLang="lv-LV"/>
          </a:p>
        </p:txBody>
      </p:sp>
      <p:sp>
        <p:nvSpPr>
          <p:cNvPr id="219138" name="Rectangle 2">
            <a:extLst>
              <a:ext uri="{FF2B5EF4-FFF2-40B4-BE49-F238E27FC236}">
                <a16:creationId xmlns:a16="http://schemas.microsoft.com/office/drawing/2014/main" id="{9ACBDAE4-FA96-375E-FFC4-DCADEAF29AA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>
            <a:extLst>
              <a:ext uri="{FF2B5EF4-FFF2-40B4-BE49-F238E27FC236}">
                <a16:creationId xmlns:a16="http://schemas.microsoft.com/office/drawing/2014/main" id="{AB1179B9-BB14-0277-6CF9-B0D5E25F6B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v-LV" altLang="lv-LV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56D46AD0-8CF2-D9C7-EEFE-8DE3E63C5C8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6CA9DAF-28A5-4108-9C10-E938D1534A94}" type="datetime1">
              <a:rPr lang="en-GB" altLang="lv-LV"/>
              <a:pPr/>
              <a:t>25/03/2024</a:t>
            </a:fld>
            <a:endParaRPr lang="en-GB" altLang="lv-LV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78979E9-F3E4-AAD2-3CA2-E93667E3A1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088C7C-E2B0-4C15-9C91-F15CFDAA857E}" type="slidenum">
              <a:rPr lang="en-GB" altLang="lv-LV"/>
              <a:pPr/>
              <a:t>4</a:t>
            </a:fld>
            <a:endParaRPr lang="en-GB" altLang="lv-LV"/>
          </a:p>
        </p:txBody>
      </p:sp>
      <p:sp>
        <p:nvSpPr>
          <p:cNvPr id="220162" name="Rectangle 2">
            <a:extLst>
              <a:ext uri="{FF2B5EF4-FFF2-40B4-BE49-F238E27FC236}">
                <a16:creationId xmlns:a16="http://schemas.microsoft.com/office/drawing/2014/main" id="{06A9D20F-4A32-EC7D-543A-C8413AAC02D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>
            <a:extLst>
              <a:ext uri="{FF2B5EF4-FFF2-40B4-BE49-F238E27FC236}">
                <a16:creationId xmlns:a16="http://schemas.microsoft.com/office/drawing/2014/main" id="{64BDC1AC-3F80-B5F8-3EB5-3E7C11918E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v-LV" altLang="lv-LV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83D49E1B-685F-8667-4112-73896F32104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4479100-726C-4FFA-9421-A028221950D8}" type="datetime1">
              <a:rPr lang="en-GB" altLang="lv-LV"/>
              <a:pPr/>
              <a:t>25/03/2024</a:t>
            </a:fld>
            <a:endParaRPr lang="en-GB" altLang="lv-LV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2CD0FA7-9074-4F87-4AF4-489B565979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445555-891B-4CC4-BE20-0399F2E3DA49}" type="slidenum">
              <a:rPr lang="en-GB" altLang="lv-LV"/>
              <a:pPr/>
              <a:t>5</a:t>
            </a:fld>
            <a:endParaRPr lang="en-GB" altLang="lv-LV"/>
          </a:p>
        </p:txBody>
      </p:sp>
      <p:sp>
        <p:nvSpPr>
          <p:cNvPr id="245762" name="Rectangle 2">
            <a:extLst>
              <a:ext uri="{FF2B5EF4-FFF2-40B4-BE49-F238E27FC236}">
                <a16:creationId xmlns:a16="http://schemas.microsoft.com/office/drawing/2014/main" id="{33E3EC6F-4885-5F04-7654-4E5E583C257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>
            <a:extLst>
              <a:ext uri="{FF2B5EF4-FFF2-40B4-BE49-F238E27FC236}">
                <a16:creationId xmlns:a16="http://schemas.microsoft.com/office/drawing/2014/main" id="{4D37954C-47D1-8650-AA1E-F8F658379E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v-LV" altLang="lv-LV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F148C43B-B72C-FEC2-0E4C-E61DBEF221E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534E7B8-9EA9-42CA-8C71-37E062079FD9}" type="datetime1">
              <a:rPr lang="en-GB" altLang="lv-LV"/>
              <a:pPr/>
              <a:t>25/03/2024</a:t>
            </a:fld>
            <a:endParaRPr lang="en-GB" altLang="lv-LV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512155F-7F3B-C50E-BEEE-1263DE10B5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3F96D3-675C-43CF-81BD-AFEE4FEB539D}" type="slidenum">
              <a:rPr lang="en-GB" altLang="lv-LV"/>
              <a:pPr/>
              <a:t>6</a:t>
            </a:fld>
            <a:endParaRPr lang="en-GB" altLang="lv-LV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BE56A32B-E118-6301-74C8-404A9E46470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2590B175-398F-25C0-4D85-B81FAE4213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v-LV" altLang="lv-LV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2.bin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95F43EF-1CAD-5BC2-A17B-97D6001CF55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70D1491-24B6-010D-C6AF-D2F89D1A5FD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84BA501B-8B90-AA44-1C30-3DA8C8E959D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 algn="l">
              <a:defRPr/>
            </a:lvl1pPr>
          </a:lstStyle>
          <a:p>
            <a:endParaRPr lang="en-GB" alt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778C85E7-75F1-82F1-7426-83ECB144B9E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June 7, 2007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286CF5EE-9728-0F6E-AF67-62101B9F7F2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6265343-47D3-4097-A12C-5398E45C4BE6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127" name="Freeform 7">
            <a:extLst>
              <a:ext uri="{FF2B5EF4-FFF2-40B4-BE49-F238E27FC236}">
                <a16:creationId xmlns:a16="http://schemas.microsoft.com/office/drawing/2014/main" id="{599CD658-10DF-C82E-9016-CBABA7CA3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lv-LV"/>
          </a:p>
        </p:txBody>
      </p:sp>
      <p:sp>
        <p:nvSpPr>
          <p:cNvPr id="5128" name="Line 8">
            <a:extLst>
              <a:ext uri="{FF2B5EF4-FFF2-40B4-BE49-F238E27FC236}">
                <a16:creationId xmlns:a16="http://schemas.microsoft.com/office/drawing/2014/main" id="{BAD10439-881E-0AEF-CEBB-97C38935394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lv-LV"/>
          </a:p>
        </p:txBody>
      </p:sp>
      <p:sp>
        <p:nvSpPr>
          <p:cNvPr id="5129" name="Line 9">
            <a:extLst>
              <a:ext uri="{FF2B5EF4-FFF2-40B4-BE49-F238E27FC236}">
                <a16:creationId xmlns:a16="http://schemas.microsoft.com/office/drawing/2014/main" id="{7F92FCF6-1F6A-7D2C-C831-4D75E5DB903F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113" y="3284538"/>
            <a:ext cx="5040312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lv-LV"/>
          </a:p>
        </p:txBody>
      </p:sp>
      <p:sp>
        <p:nvSpPr>
          <p:cNvPr id="5130" name="Rectangle 10">
            <a:extLst>
              <a:ext uri="{FF2B5EF4-FFF2-40B4-BE49-F238E27FC236}">
                <a16:creationId xmlns:a16="http://schemas.microsoft.com/office/drawing/2014/main" id="{DCF49D2E-48DC-BE01-945A-0D5B1DFFF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lv-LV"/>
          </a:p>
        </p:txBody>
      </p:sp>
      <p:sp>
        <p:nvSpPr>
          <p:cNvPr id="5131" name="Rectangle 11">
            <a:extLst>
              <a:ext uri="{FF2B5EF4-FFF2-40B4-BE49-F238E27FC236}">
                <a16:creationId xmlns:a16="http://schemas.microsoft.com/office/drawing/2014/main" id="{F13EC7BB-8607-032E-9F4D-8F40CF025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lv-LV"/>
          </a:p>
        </p:txBody>
      </p:sp>
      <p:graphicFrame>
        <p:nvGraphicFramePr>
          <p:cNvPr id="5132" name="Object 12">
            <a:extLst>
              <a:ext uri="{FF2B5EF4-FFF2-40B4-BE49-F238E27FC236}">
                <a16:creationId xmlns:a16="http://schemas.microsoft.com/office/drawing/2014/main" id="{941E6E67-2113-C74F-3607-C675D20688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8313" y="6237288"/>
          <a:ext cx="6477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1267472" imgH="962516" progId="Word.Picture.8">
                  <p:embed/>
                </p:oleObj>
              </mc:Choice>
              <mc:Fallback>
                <p:oleObj name="Picture" r:id="rId2" imgW="1267472" imgH="962516" progId="Word.Picture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6237288"/>
                        <a:ext cx="6477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543A8-EA83-A595-42B7-CE24865DA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CE987D-F414-A6B9-9DC3-E83FF32B7B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79243-7A07-C967-27FC-C61F4B633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91AD4-B608-0E90-A774-733766955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June 7, 2007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C89E2-A1BC-9B39-CEFC-AE5C328BD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FD52B-1830-4BC6-989A-B5E896C012B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778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A4C506-55CE-E864-C4AC-0B70890D5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9C0014-7989-D842-31F1-38E4CF55A8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4D3B5-9CD0-D02F-70CD-417B4E6F8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F9852-A4BD-0966-2031-256FF5D4F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June 7, 2007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DF37B-4AD5-F528-C33D-B4093DFE0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7B8C6-A1F6-4B0B-A818-23B3DD065E0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10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4C6C4-1308-C26F-72EE-5E0A8A41A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F47C41B0-961E-A22C-05AE-881DF8B89F6C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4647D-51E2-F0F6-AE73-DDFAE10A51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667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F0638-5850-741F-D6A9-13B0C0CEF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4876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June 7, 2007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C5DB9-F35B-BAE4-1AD6-03137849E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53400" y="6243638"/>
            <a:ext cx="533400" cy="457200"/>
          </a:xfrm>
        </p:spPr>
        <p:txBody>
          <a:bodyPr/>
          <a:lstStyle>
            <a:lvl1pPr>
              <a:defRPr/>
            </a:lvl1pPr>
          </a:lstStyle>
          <a:p>
            <a:fld id="{08250B4A-732A-423B-A70A-0426DA02CA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7164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893A7-E269-ADE6-FB47-B123B9A5A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D93A2-8718-0ED8-C46C-60247F513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BBB0C-EE99-A2C7-AA42-96EF36909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9203F-8ACA-B936-D6F6-C3FF0CE60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June 7, 2007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0316C-C144-B619-D7C8-99FECFE07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E5ABC-03C2-4B22-91D7-5DDD27E71F5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421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D60FA-B555-78AC-9951-8947F53D2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69085B-2443-9AB3-7F1C-5B06D3BB0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364FD-9E5A-FE5C-6EE8-35AA8E25B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6DDAC-B149-8980-CEF9-2D3DD925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June 7, 2007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F8426-9E78-6121-3792-46C687A4E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BF8B9-C6CF-4352-96A1-9B4C8B8C070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366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7C33A-876E-2245-2789-DE8AA0569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49CAD-E5FF-918C-590C-BBA7EBBFB8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800384-B0BC-3952-4A35-1E2F8993DA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C72FDC-F0A2-F4F7-47D7-4CE2A8F7A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5D5C3E-2204-AA48-81F1-AA486DFE7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June 7, 2007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31E411-A050-F650-9CBD-72D691AE9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5242D-60AF-4B7A-9156-3F6F45D28AC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9577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B71F1-DB5E-EA9D-12CD-643E1436E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55BD1E-7471-7C4A-C854-546829BDE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BCA6C4-0967-AE3D-4DE8-D69394EFA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ACC95A-CF61-7C8F-DA99-31389762C8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650478-2E44-7C42-3BBF-AA47312643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D9B92C-AC61-129D-FE59-62296DE4D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B068C8-A1F9-5AA1-D2DA-76A83DD29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June 7, 2007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B59966-A739-EE61-7CAA-01E8A445C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91BDB-CD9E-4534-88CB-7E377BA42AC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880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D437B-B975-0EC2-BA65-EE0561742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750B40-0BB6-CE91-9163-70A1B0978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EAAA15-9364-4717-1AE9-8A7B473EB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June 7, 2007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641F16-4BB4-9DFE-D7B4-956179D83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5E7B3-1871-4CFB-89C3-A3C6876B840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96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82AB40-D479-F83D-B181-728BF391E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7E357D-1A99-AF15-8B07-5CF87867C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June 7, 2007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1D6B0A-2156-9985-5EAD-871309123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F674E-FB94-49FB-9E6B-BC3B0925EF1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4431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5F504-A302-F0DF-B602-C434CB200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5843F-EBD3-F257-D8F8-F1B443322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831970-D24C-0F2B-3DCC-21200CBBC8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D69FD-1027-A09F-A347-32A911E2B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4D24EE-AE02-4A7F-81FE-02AB54091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June 7, 2007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9D42BF-6D2F-C3F1-702D-37E3F1D4F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FD796-E323-4DF0-BE94-315DE4D8451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1000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ADF12-ABF9-19D1-2036-86572A435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C994D6-CEDE-0165-2D72-DEB8BA7192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14B12A-D02B-8E72-CF42-0CE9415FF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030C74-4D91-5C9F-4C8A-F0EDA2FF6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A8FD06-B937-95A1-A2D8-709D4BCD3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June 7, 2007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D2352E-B429-6AB3-0C73-28AD01F69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E03A6-0821-4941-A086-B55D35798C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3938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2A7BEDB-6177-EBA3-7FA3-9B5E7C541D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D0097F5-74B0-590E-602C-2B9C47FBB0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E31E846F-000F-CFEC-E322-0D7C32BD3E2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endParaRPr lang="en-GB" alt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66FAFC0-FAEB-075F-8F03-87C94696782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r>
              <a:rPr lang="en-GB" altLang="en-US"/>
              <a:t>June 7, 2007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76AE414-3D09-C55B-4253-4A09559A0EC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243638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1CFDC7D1-A920-4C76-8506-2CFB489F1E8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4103" name="Freeform 7">
            <a:extLst>
              <a:ext uri="{FF2B5EF4-FFF2-40B4-BE49-F238E27FC236}">
                <a16:creationId xmlns:a16="http://schemas.microsoft.com/office/drawing/2014/main" id="{BC7989CE-3E98-96BA-607D-483D31FBB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00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lv-LV"/>
          </a:p>
        </p:txBody>
      </p:sp>
      <p:sp>
        <p:nvSpPr>
          <p:cNvPr id="4104" name="Line 8">
            <a:extLst>
              <a:ext uri="{FF2B5EF4-FFF2-40B4-BE49-F238E27FC236}">
                <a16:creationId xmlns:a16="http://schemas.microsoft.com/office/drawing/2014/main" id="{E90C8E4B-1C29-BC5C-180D-B4714F72BF3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lv-LV"/>
          </a:p>
        </p:txBody>
      </p:sp>
      <p:sp>
        <p:nvSpPr>
          <p:cNvPr id="4105" name="Line 9">
            <a:extLst>
              <a:ext uri="{FF2B5EF4-FFF2-40B4-BE49-F238E27FC236}">
                <a16:creationId xmlns:a16="http://schemas.microsoft.com/office/drawing/2014/main" id="{5EEE88DF-9107-0B1E-40D7-A02197B82D9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1412875"/>
            <a:ext cx="5040312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lv-LV"/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10AEEF49-6992-3BC3-01F2-9ADBA2DA9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lv-LV"/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4345F58A-4088-45FB-EB6D-1343457AD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lv-LV"/>
          </a:p>
        </p:txBody>
      </p:sp>
      <p:graphicFrame>
        <p:nvGraphicFramePr>
          <p:cNvPr id="4108" name="Object 12">
            <a:extLst>
              <a:ext uri="{FF2B5EF4-FFF2-40B4-BE49-F238E27FC236}">
                <a16:creationId xmlns:a16="http://schemas.microsoft.com/office/drawing/2014/main" id="{45EB2289-2741-B9F9-16A8-D59E77681D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6248400"/>
          <a:ext cx="6477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14" imgW="1267472" imgH="962516" progId="Word.Picture.8">
                  <p:embed/>
                </p:oleObj>
              </mc:Choice>
              <mc:Fallback>
                <p:oleObj name="Picture" r:id="rId14" imgW="1267472" imgH="962516" progId="Word.Picture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248400"/>
                        <a:ext cx="6477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9900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rgbClr val="006600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i="1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anose="05000000000000000000" pitchFamily="2" charset="2"/>
        <a:buChar char="§"/>
        <a:defRPr i="1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27555132-0E67-CCE6-98F7-4866F0DAD64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D933DAC-A42D-4692-A7D0-6B86512E86B5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86020" name="Rectangle 4">
            <a:extLst>
              <a:ext uri="{FF2B5EF4-FFF2-40B4-BE49-F238E27FC236}">
                <a16:creationId xmlns:a16="http://schemas.microsoft.com/office/drawing/2014/main" id="{887A1F36-42E4-9997-A28F-40C1DEF4DC6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8305800" cy="213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lv-LV" sz="4600"/>
              <a:t>EC proposals for CAP changes under the </a:t>
            </a:r>
            <a:r>
              <a:rPr lang="en-GB" altLang="lv-LV" sz="4600" i="1"/>
              <a:t>Health Check</a:t>
            </a:r>
            <a:br>
              <a:rPr lang="en-GB" altLang="lv-LV" sz="2000" i="1"/>
            </a:br>
            <a:br>
              <a:rPr lang="en-GB" altLang="lv-LV" sz="2000" i="1"/>
            </a:br>
            <a:r>
              <a:rPr lang="en-GB" altLang="lv-LV" sz="4600" i="1"/>
              <a:t>How to treat them?</a:t>
            </a:r>
            <a:endParaRPr lang="en-GB" altLang="lv-LV" sz="4200" i="1"/>
          </a:p>
        </p:txBody>
      </p:sp>
      <p:sp>
        <p:nvSpPr>
          <p:cNvPr id="86021" name="Rectangle 5">
            <a:extLst>
              <a:ext uri="{FF2B5EF4-FFF2-40B4-BE49-F238E27FC236}">
                <a16:creationId xmlns:a16="http://schemas.microsoft.com/office/drawing/2014/main" id="{E6C5879F-0EB4-650F-DFFC-46E8182066A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3962400"/>
            <a:ext cx="6705600" cy="1752600"/>
          </a:xfrm>
        </p:spPr>
        <p:txBody>
          <a:bodyPr/>
          <a:lstStyle/>
          <a:p>
            <a:endParaRPr lang="en-GB" altLang="lv-LV"/>
          </a:p>
          <a:p>
            <a:r>
              <a:rPr lang="en-GB" altLang="lv-LV"/>
              <a:t>A.Miglavs, G.Salputra (LSIAE),</a:t>
            </a:r>
          </a:p>
          <a:p>
            <a:r>
              <a:rPr lang="en-GB" altLang="lv-LV"/>
              <a:t>1st of April, 2008, Vilnius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9DF0D7F4-41DB-2531-A78A-F6F9D43D7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131A-C075-439A-8ABA-15103127B02B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28354" name="Rectangle 2">
            <a:extLst>
              <a:ext uri="{FF2B5EF4-FFF2-40B4-BE49-F238E27FC236}">
                <a16:creationId xmlns:a16="http://schemas.microsoft.com/office/drawing/2014/main" id="{24140518-6749-38F6-297F-54315ACFFF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lv-LV" sz="3500"/>
              <a:t>Milk quota – gradual 1 % annual increase</a:t>
            </a:r>
          </a:p>
        </p:txBody>
      </p:sp>
      <p:graphicFrame>
        <p:nvGraphicFramePr>
          <p:cNvPr id="228355" name="Group 3">
            <a:extLst>
              <a:ext uri="{FF2B5EF4-FFF2-40B4-BE49-F238E27FC236}">
                <a16:creationId xmlns:a16="http://schemas.microsoft.com/office/drawing/2014/main" id="{6067F6BA-C505-36FE-B00A-B595446D3F3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447800"/>
          <a:ext cx="8001000" cy="4724400"/>
        </p:xfrm>
        <a:graphic>
          <a:graphicData uri="http://schemas.openxmlformats.org/drawingml/2006/table">
            <a:tbl>
              <a:tblPr/>
              <a:tblGrid>
                <a:gridCol w="3276600">
                  <a:extLst>
                    <a:ext uri="{9D8B030D-6E8A-4147-A177-3AD203B41FA5}">
                      <a16:colId xmlns:a16="http://schemas.microsoft.com/office/drawing/2014/main" val="1525438141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438746766"/>
                    </a:ext>
                  </a:extLst>
                </a:gridCol>
              </a:tblGrid>
              <a:tr h="654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Impact on production volumes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real impact predicted, world market will decide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7185474"/>
                  </a:ext>
                </a:extLst>
              </a:tr>
              <a:tr h="6556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Competitiveness of Baltic agrisector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May have, if to be used properly to decrease quota market prices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4310599"/>
                  </a:ext>
                </a:extLst>
              </a:tr>
              <a:tr h="654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Simplification of the policies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real impact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8467407"/>
                  </a:ext>
                </a:extLst>
              </a:tr>
              <a:tr h="5905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Linkage to factor (Land market) prices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real impact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5369187"/>
                  </a:ext>
                </a:extLst>
              </a:tr>
              <a:tr h="4365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Financial impact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real impact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058709"/>
                  </a:ext>
                </a:extLst>
              </a:tr>
              <a:tr h="4381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Administrative costs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real impact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53191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FFE9869A-1C07-A531-A077-107851275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189F-2DC2-4549-9DBE-2B403120F30C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229378" name="Rectangle 2">
            <a:extLst>
              <a:ext uri="{FF2B5EF4-FFF2-40B4-BE49-F238E27FC236}">
                <a16:creationId xmlns:a16="http://schemas.microsoft.com/office/drawing/2014/main" id="{5E7BFED5-7E65-9B51-BD3F-727D943FE3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lv-LV" sz="3500"/>
              <a:t>Liberalisation of intervention – dairy and cereals, also pork</a:t>
            </a:r>
          </a:p>
        </p:txBody>
      </p:sp>
      <p:graphicFrame>
        <p:nvGraphicFramePr>
          <p:cNvPr id="229404" name="Group 28">
            <a:extLst>
              <a:ext uri="{FF2B5EF4-FFF2-40B4-BE49-F238E27FC236}">
                <a16:creationId xmlns:a16="http://schemas.microsoft.com/office/drawing/2014/main" id="{ADF06711-64D6-8DF7-3A46-82E3E5123D6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447800"/>
          <a:ext cx="8001000" cy="4876800"/>
        </p:xfrm>
        <a:graphic>
          <a:graphicData uri="http://schemas.openxmlformats.org/drawingml/2006/table">
            <a:tbl>
              <a:tblPr/>
              <a:tblGrid>
                <a:gridCol w="3276600">
                  <a:extLst>
                    <a:ext uri="{9D8B030D-6E8A-4147-A177-3AD203B41FA5}">
                      <a16:colId xmlns:a16="http://schemas.microsoft.com/office/drawing/2014/main" val="429877427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2590231419"/>
                    </a:ext>
                  </a:extLst>
                </a:gridCol>
              </a:tblGrid>
              <a:tr h="654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Impact on p</a:t>
                      </a: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roduction volumes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real impact predicted, world market will decide, besause of outdated intervention price levels 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8268408"/>
                  </a:ext>
                </a:extLst>
              </a:tr>
              <a:tr h="6556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Competitiveness</a:t>
                      </a:r>
                      <a:r>
                        <a:rPr kumimoji="0" lang="lv-LV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Baltic agrisector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Could only increase pushing the producers to improve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467612"/>
                  </a:ext>
                </a:extLst>
              </a:tr>
              <a:tr h="654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Simplification</a:t>
                      </a:r>
                      <a:r>
                        <a:rPr kumimoji="0" lang="lv-LV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the policies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Slightly “yes” for pork, </a:t>
                      </a:r>
                      <a:b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slightly “not” for dairy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5570127"/>
                  </a:ext>
                </a:extLst>
              </a:tr>
              <a:tr h="5905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Linkage to factor (Land market) prices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real impact 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142671"/>
                  </a:ext>
                </a:extLst>
              </a:tr>
              <a:tr h="4365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Financial impact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real impact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9412540"/>
                  </a:ext>
                </a:extLst>
              </a:tr>
              <a:tr h="4381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Administrative costs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real impact 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817885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731FB32-AC34-D619-F94C-BCF3366D3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20169-4A13-4953-A965-2579BA841F27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230402" name="Rectangle 2">
            <a:extLst>
              <a:ext uri="{FF2B5EF4-FFF2-40B4-BE49-F238E27FC236}">
                <a16:creationId xmlns:a16="http://schemas.microsoft.com/office/drawing/2014/main" id="{9C2E1A19-6AF0-C5BD-C0C1-B50A677AF8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lv-LV" sz="3900"/>
              <a:t>No additional </a:t>
            </a:r>
            <a:r>
              <a:rPr lang="en-GB" altLang="lv-LV" sz="3900" i="1"/>
              <a:t>safety net </a:t>
            </a:r>
            <a:r>
              <a:rPr lang="lv-LV" altLang="lv-LV" sz="3900" i="1"/>
              <a:t> </a:t>
            </a:r>
            <a:r>
              <a:rPr lang="en-GB" altLang="lv-LV" sz="3900"/>
              <a:t>instruments</a:t>
            </a:r>
          </a:p>
        </p:txBody>
      </p:sp>
      <p:graphicFrame>
        <p:nvGraphicFramePr>
          <p:cNvPr id="230427" name="Group 27">
            <a:extLst>
              <a:ext uri="{FF2B5EF4-FFF2-40B4-BE49-F238E27FC236}">
                <a16:creationId xmlns:a16="http://schemas.microsoft.com/office/drawing/2014/main" id="{E1647A6C-E210-8D1A-FE3C-41B7DB16F08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447800"/>
          <a:ext cx="8001000" cy="4876800"/>
        </p:xfrm>
        <a:graphic>
          <a:graphicData uri="http://schemas.openxmlformats.org/drawingml/2006/table">
            <a:tbl>
              <a:tblPr/>
              <a:tblGrid>
                <a:gridCol w="3276600">
                  <a:extLst>
                    <a:ext uri="{9D8B030D-6E8A-4147-A177-3AD203B41FA5}">
                      <a16:colId xmlns:a16="http://schemas.microsoft.com/office/drawing/2014/main" val="285210125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3796899617"/>
                    </a:ext>
                  </a:extLst>
                </a:gridCol>
              </a:tblGrid>
              <a:tr h="654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Impact on p</a:t>
                      </a: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roduction volumes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direct impact predicted, however may limit capital inflow due to long and risky business cycle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9148909"/>
                  </a:ext>
                </a:extLst>
              </a:tr>
              <a:tr h="6556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Competitiveness</a:t>
                      </a:r>
                      <a:r>
                        <a:rPr kumimoji="0" lang="lv-LV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Baltic agrisector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Could only increase pushing the producers to improve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0936076"/>
                  </a:ext>
                </a:extLst>
              </a:tr>
              <a:tr h="654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Simplification</a:t>
                      </a:r>
                      <a:r>
                        <a:rPr kumimoji="0" lang="lv-LV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the policies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Slightly “yes”, no need in achieving new instruments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8932045"/>
                  </a:ext>
                </a:extLst>
              </a:tr>
              <a:tr h="5905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Linkage to factor (Land market) prices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real impact 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1183865"/>
                  </a:ext>
                </a:extLst>
              </a:tr>
              <a:tr h="4365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Financial impact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real impact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5606828"/>
                  </a:ext>
                </a:extLst>
              </a:tr>
              <a:tr h="4381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Administrative costs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real impact 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920155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EE6E4CA8-7F9C-5DCC-DA0A-C1054E0DB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F9FE0-D780-410F-BA58-994D1A91ACA5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231426" name="Rectangle 2">
            <a:extLst>
              <a:ext uri="{FF2B5EF4-FFF2-40B4-BE49-F238E27FC236}">
                <a16:creationId xmlns:a16="http://schemas.microsoft.com/office/drawing/2014/main" id="{FA5CA98A-8A62-942D-463B-552E9F78D7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lv-LV" sz="3500"/>
              <a:t>New  (higher) rates for compulsory modulation</a:t>
            </a:r>
          </a:p>
        </p:txBody>
      </p:sp>
      <p:graphicFrame>
        <p:nvGraphicFramePr>
          <p:cNvPr id="231453" name="Group 29">
            <a:extLst>
              <a:ext uri="{FF2B5EF4-FFF2-40B4-BE49-F238E27FC236}">
                <a16:creationId xmlns:a16="http://schemas.microsoft.com/office/drawing/2014/main" id="{13DF6CD0-2748-84E4-4BFC-8900E595225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447800"/>
          <a:ext cx="8001000" cy="4876800"/>
        </p:xfrm>
        <a:graphic>
          <a:graphicData uri="http://schemas.openxmlformats.org/drawingml/2006/table">
            <a:tbl>
              <a:tblPr/>
              <a:tblGrid>
                <a:gridCol w="3276600">
                  <a:extLst>
                    <a:ext uri="{9D8B030D-6E8A-4147-A177-3AD203B41FA5}">
                      <a16:colId xmlns:a16="http://schemas.microsoft.com/office/drawing/2014/main" val="3675295241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3054226575"/>
                    </a:ext>
                  </a:extLst>
                </a:gridCol>
              </a:tblGrid>
              <a:tr h="654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Impact on production volumes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direct impact predicted, however rather contradictory.......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0368754"/>
                  </a:ext>
                </a:extLst>
              </a:tr>
              <a:tr h="6556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Competitiveness of Baltic agrisector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Rather contradictory –  good through relatively lower factor prices, badly due to smaller money flow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7534569"/>
                  </a:ext>
                </a:extLst>
              </a:tr>
              <a:tr h="654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Simplification of the policies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0859416"/>
                  </a:ext>
                </a:extLst>
              </a:tr>
              <a:tr h="5905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Linkage to factor (Land market) prices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real impact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3689287"/>
                  </a:ext>
                </a:extLst>
              </a:tr>
              <a:tr h="4365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Financial impact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THREAT!!!!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1438343"/>
                  </a:ext>
                </a:extLst>
              </a:tr>
              <a:tr h="4381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Administrative costs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May slightly increase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111348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A39007D7-3B01-8CDE-6342-DDF14746C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3029-1FC3-4B9E-89B6-60E89A005C3E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239735" name="Rectangle 119">
            <a:extLst>
              <a:ext uri="{FF2B5EF4-FFF2-40B4-BE49-F238E27FC236}">
                <a16:creationId xmlns:a16="http://schemas.microsoft.com/office/drawing/2014/main" id="{A92AD296-7BE1-3D50-2939-A6AF23074C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/>
              <a:t>Modulation rates applied</a:t>
            </a:r>
            <a:endParaRPr lang="en-GB" altLang="lv-LV"/>
          </a:p>
        </p:txBody>
      </p:sp>
      <p:graphicFrame>
        <p:nvGraphicFramePr>
          <p:cNvPr id="239740" name="Group 124">
            <a:extLst>
              <a:ext uri="{FF2B5EF4-FFF2-40B4-BE49-F238E27FC236}">
                <a16:creationId xmlns:a16="http://schemas.microsoft.com/office/drawing/2014/main" id="{D2081E56-CDD3-8F13-6D31-1E7AB8E444B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6"/>
        </p:xfrm>
        <a:graphic>
          <a:graphicData uri="http://schemas.openxmlformats.org/drawingml/2006/table">
            <a:tbl>
              <a:tblPr/>
              <a:tblGrid>
                <a:gridCol w="5056188">
                  <a:extLst>
                    <a:ext uri="{9D8B030D-6E8A-4147-A177-3AD203B41FA5}">
                      <a16:colId xmlns:a16="http://schemas.microsoft.com/office/drawing/2014/main" val="3534277693"/>
                    </a:ext>
                  </a:extLst>
                </a:gridCol>
                <a:gridCol w="1587500">
                  <a:extLst>
                    <a:ext uri="{9D8B030D-6E8A-4147-A177-3AD203B41FA5}">
                      <a16:colId xmlns:a16="http://schemas.microsoft.com/office/drawing/2014/main" val="2064422836"/>
                    </a:ext>
                  </a:extLst>
                </a:gridCol>
                <a:gridCol w="1585912">
                  <a:extLst>
                    <a:ext uri="{9D8B030D-6E8A-4147-A177-3AD203B41FA5}">
                      <a16:colId xmlns:a16="http://schemas.microsoft.com/office/drawing/2014/main" val="1877883407"/>
                    </a:ext>
                  </a:extLst>
                </a:gridCol>
              </a:tblGrid>
              <a:tr h="7556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Receipts of EU direct payments</a:t>
                      </a:r>
                      <a:endParaRPr kumimoji="0" lang="en-GB" altLang="lv-LV" sz="4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kumimoji="0" lang="en-GB" altLang="lv-LV" sz="4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kumimoji="0" lang="en-GB" altLang="lv-LV" sz="4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455924"/>
                  </a:ext>
                </a:extLst>
              </a:tr>
              <a:tr h="7540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0 - 5 000 EUR</a:t>
                      </a:r>
                      <a:endParaRPr kumimoji="0" lang="en-GB" altLang="lv-LV" sz="4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kumimoji="0" lang="en-GB" altLang="lv-LV" sz="4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kumimoji="0" lang="en-GB" altLang="lv-LV" sz="4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1334229"/>
                  </a:ext>
                </a:extLst>
              </a:tr>
              <a:tr h="7556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&gt;5000 - &lt;100 000 EUR</a:t>
                      </a:r>
                      <a:endParaRPr kumimoji="0" lang="en-GB" altLang="lv-LV" sz="4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3%*</a:t>
                      </a:r>
                      <a:endParaRPr kumimoji="0" lang="en-GB" altLang="lv-LV" sz="4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  <a:endParaRPr kumimoji="0" lang="en-GB" altLang="lv-LV" sz="4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5375155"/>
                  </a:ext>
                </a:extLst>
              </a:tr>
              <a:tr h="7556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100 000 EUR - &lt;200 000 EUR</a:t>
                      </a:r>
                      <a:endParaRPr kumimoji="0" lang="en-GB" altLang="lv-LV" sz="4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kumimoji="0" lang="lv-LV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(6%)</a:t>
                      </a:r>
                      <a:endParaRPr kumimoji="0" lang="en-GB" altLang="lv-LV" sz="4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16%</a:t>
                      </a:r>
                      <a:endParaRPr kumimoji="0" lang="en-GB" altLang="lv-LV" sz="4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5075491"/>
                  </a:ext>
                </a:extLst>
              </a:tr>
              <a:tr h="7540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200 000 EUR - &lt; 300 000 EUR</a:t>
                      </a:r>
                      <a:endParaRPr kumimoji="0" lang="en-GB" altLang="lv-LV" sz="4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 (</a:t>
                      </a: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9%</a:t>
                      </a:r>
                      <a:r>
                        <a:rPr kumimoji="0" lang="lv-LV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GB" altLang="lv-LV" sz="4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19%</a:t>
                      </a:r>
                      <a:endParaRPr kumimoji="0" lang="en-GB" altLang="lv-LV" sz="4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9389927"/>
                  </a:ext>
                </a:extLst>
              </a:tr>
              <a:tr h="7556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300 000 EUR and more</a:t>
                      </a:r>
                      <a:endParaRPr kumimoji="0" lang="en-GB" altLang="lv-LV" sz="4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3%(</a:t>
                      </a: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12%</a:t>
                      </a:r>
                      <a:r>
                        <a:rPr kumimoji="0" lang="lv-LV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GB" altLang="lv-LV" sz="4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22%</a:t>
                      </a:r>
                      <a:endParaRPr kumimoji="0" lang="en-GB" altLang="lv-LV" sz="4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33693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32C356DE-1811-2F2D-228A-0777DF51F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555A3-DC20-43BA-8BE7-51876660126D}" type="slidenum">
              <a:rPr lang="en-GB" altLang="en-US"/>
              <a:pPr/>
              <a:t>15</a:t>
            </a:fld>
            <a:endParaRPr lang="en-GB" altLang="en-US"/>
          </a:p>
        </p:txBody>
      </p:sp>
      <p:pic>
        <p:nvPicPr>
          <p:cNvPr id="242693" name="Picture 5">
            <a:extLst>
              <a:ext uri="{FF2B5EF4-FFF2-40B4-BE49-F238E27FC236}">
                <a16:creationId xmlns:a16="http://schemas.microsoft.com/office/drawing/2014/main" id="{40D1B4A0-6A04-AF5C-8683-555E5817E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81200"/>
            <a:ext cx="86868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2694" name="Rectangle 6">
            <a:extLst>
              <a:ext uri="{FF2B5EF4-FFF2-40B4-BE49-F238E27FC236}">
                <a16:creationId xmlns:a16="http://schemas.microsoft.com/office/drawing/2014/main" id="{3CD2B9A0-0296-963A-A246-050697AC08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/>
              <a:t>“Output” from the modulation</a:t>
            </a:r>
            <a:endParaRPr lang="en-GB" altLang="lv-LV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321835F9-5E2F-096D-DA2F-7930BCC5F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90C78-6295-4931-A6D2-7C3B6AB5733A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232450" name="Rectangle 2">
            <a:extLst>
              <a:ext uri="{FF2B5EF4-FFF2-40B4-BE49-F238E27FC236}">
                <a16:creationId xmlns:a16="http://schemas.microsoft.com/office/drawing/2014/main" id="{448D7B40-FFFD-5672-F0BF-CB15856E8F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lv-LV" sz="3500"/>
              <a:t>Earlier application</a:t>
            </a:r>
            <a:r>
              <a:rPr lang="lv-LV" altLang="lv-LV" sz="3500"/>
              <a:t> of modulation</a:t>
            </a:r>
            <a:r>
              <a:rPr lang="en-GB" altLang="lv-LV" sz="3500"/>
              <a:t> in NMS</a:t>
            </a:r>
            <a:br>
              <a:rPr lang="en-GB" altLang="lv-LV" sz="3500"/>
            </a:br>
            <a:endParaRPr lang="en-GB" altLang="lv-LV" sz="3500"/>
          </a:p>
        </p:txBody>
      </p:sp>
      <p:graphicFrame>
        <p:nvGraphicFramePr>
          <p:cNvPr id="232476" name="Group 28">
            <a:extLst>
              <a:ext uri="{FF2B5EF4-FFF2-40B4-BE49-F238E27FC236}">
                <a16:creationId xmlns:a16="http://schemas.microsoft.com/office/drawing/2014/main" id="{42D2599A-DFE3-B0C1-B4A9-9DA5C4936A5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447800"/>
          <a:ext cx="8001000" cy="5303520"/>
        </p:xfrm>
        <a:graphic>
          <a:graphicData uri="http://schemas.openxmlformats.org/drawingml/2006/table">
            <a:tbl>
              <a:tblPr/>
              <a:tblGrid>
                <a:gridCol w="3276600">
                  <a:extLst>
                    <a:ext uri="{9D8B030D-6E8A-4147-A177-3AD203B41FA5}">
                      <a16:colId xmlns:a16="http://schemas.microsoft.com/office/drawing/2014/main" val="2425103724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4241815020"/>
                    </a:ext>
                  </a:extLst>
                </a:gridCol>
              </a:tblGrid>
              <a:tr h="654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Impact on p</a:t>
                      </a: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roduction volumes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direct impact predicted, however rather contradictory....... 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9491236"/>
                  </a:ext>
                </a:extLst>
              </a:tr>
              <a:tr h="6556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Competitiveness</a:t>
                      </a:r>
                      <a:r>
                        <a:rPr kumimoji="0" lang="lv-LV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Baltic agrisector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direct impact predicted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4388807"/>
                  </a:ext>
                </a:extLst>
              </a:tr>
              <a:tr h="654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Simplification</a:t>
                      </a:r>
                      <a:r>
                        <a:rPr kumimoji="0" lang="lv-LV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the policies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Not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5819541"/>
                  </a:ext>
                </a:extLst>
              </a:tr>
              <a:tr h="5905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Linkage to factor (Land market) prices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real impact 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747639"/>
                  </a:ext>
                </a:extLst>
              </a:tr>
              <a:tr h="4365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Financial impact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THREAT from EU budget point of view!!!! Good- to save national money via CNDP 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602876"/>
                  </a:ext>
                </a:extLst>
              </a:tr>
              <a:tr h="4381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Administrative costs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May slightly increase 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36317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F2466D9-3B4D-EAAA-4E24-5AD646683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F337-12C4-4B34-8C3C-14E13F17CD52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233474" name="Rectangle 2">
            <a:extLst>
              <a:ext uri="{FF2B5EF4-FFF2-40B4-BE49-F238E27FC236}">
                <a16:creationId xmlns:a16="http://schemas.microsoft.com/office/drawing/2014/main" id="{7014951B-D108-A349-E0E4-D80E9F5DB5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sz="3500"/>
              <a:t>Modulation: </a:t>
            </a:r>
            <a:r>
              <a:rPr lang="en-GB" altLang="lv-LV" sz="3500"/>
              <a:t>New pattern for the use of savings</a:t>
            </a:r>
            <a:r>
              <a:rPr lang="lv-LV" altLang="lv-LV" sz="3500"/>
              <a:t> from it</a:t>
            </a:r>
            <a:endParaRPr lang="en-GB" altLang="lv-LV" sz="3500"/>
          </a:p>
        </p:txBody>
      </p:sp>
      <p:graphicFrame>
        <p:nvGraphicFramePr>
          <p:cNvPr id="233498" name="Group 26">
            <a:extLst>
              <a:ext uri="{FF2B5EF4-FFF2-40B4-BE49-F238E27FC236}">
                <a16:creationId xmlns:a16="http://schemas.microsoft.com/office/drawing/2014/main" id="{CFB0EC96-19C0-AF24-19B8-1EEE370DFDC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447800"/>
          <a:ext cx="8001000" cy="4968240"/>
        </p:xfrm>
        <a:graphic>
          <a:graphicData uri="http://schemas.openxmlformats.org/drawingml/2006/table">
            <a:tbl>
              <a:tblPr/>
              <a:tblGrid>
                <a:gridCol w="3276600">
                  <a:extLst>
                    <a:ext uri="{9D8B030D-6E8A-4147-A177-3AD203B41FA5}">
                      <a16:colId xmlns:a16="http://schemas.microsoft.com/office/drawing/2014/main" val="2725613600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2308015432"/>
                    </a:ext>
                  </a:extLst>
                </a:gridCol>
              </a:tblGrid>
              <a:tr h="654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Impact on p</a:t>
                      </a: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roduction volumes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direct impact predicted, however rather contradictory....... 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860969"/>
                  </a:ext>
                </a:extLst>
              </a:tr>
              <a:tr h="6556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Competitiveness</a:t>
                      </a:r>
                      <a:r>
                        <a:rPr kumimoji="0" lang="lv-LV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Baltic agrisector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direct impact predicted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7178314"/>
                  </a:ext>
                </a:extLst>
              </a:tr>
              <a:tr h="654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Simplification</a:t>
                      </a:r>
                      <a:r>
                        <a:rPr kumimoji="0" lang="lv-LV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the policies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Not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7578776"/>
                  </a:ext>
                </a:extLst>
              </a:tr>
              <a:tr h="5905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Linkage to factor (Land market) prices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real impact 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7675179"/>
                  </a:ext>
                </a:extLst>
              </a:tr>
              <a:tr h="4365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Financial impact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ABSOLUTR THREAT from EU budget point of view!!!!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9717434"/>
                  </a:ext>
                </a:extLst>
              </a:tr>
              <a:tr h="4381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Administrative costs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real impact 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84708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26BB135-9455-EDC3-451E-38141F337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AD58-A243-4A00-812F-23238D76698C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234498" name="Rectangle 2">
            <a:extLst>
              <a:ext uri="{FF2B5EF4-FFF2-40B4-BE49-F238E27FC236}">
                <a16:creationId xmlns:a16="http://schemas.microsoft.com/office/drawing/2014/main" id="{3687BF88-B9EB-0687-0C97-213F321C9D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sz="3900"/>
              <a:t>SPS: </a:t>
            </a:r>
            <a:r>
              <a:rPr lang="en-GB" altLang="lv-LV" sz="3900"/>
              <a:t>Simplification –</a:t>
            </a:r>
            <a:r>
              <a:rPr lang="lv-LV" altLang="lv-LV" sz="3900"/>
              <a:t> </a:t>
            </a:r>
            <a:r>
              <a:rPr lang="en-GB" altLang="lv-LV" sz="3900"/>
              <a:t>reconsidered CC</a:t>
            </a:r>
          </a:p>
        </p:txBody>
      </p:sp>
      <p:graphicFrame>
        <p:nvGraphicFramePr>
          <p:cNvPr id="234522" name="Group 26">
            <a:extLst>
              <a:ext uri="{FF2B5EF4-FFF2-40B4-BE49-F238E27FC236}">
                <a16:creationId xmlns:a16="http://schemas.microsoft.com/office/drawing/2014/main" id="{78A2C898-1C9B-869B-2BF7-1D50676C7E4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447800"/>
          <a:ext cx="8001000" cy="4724400"/>
        </p:xfrm>
        <a:graphic>
          <a:graphicData uri="http://schemas.openxmlformats.org/drawingml/2006/table">
            <a:tbl>
              <a:tblPr/>
              <a:tblGrid>
                <a:gridCol w="3276600">
                  <a:extLst>
                    <a:ext uri="{9D8B030D-6E8A-4147-A177-3AD203B41FA5}">
                      <a16:colId xmlns:a16="http://schemas.microsoft.com/office/drawing/2014/main" val="2910406646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1718084525"/>
                    </a:ext>
                  </a:extLst>
                </a:gridCol>
              </a:tblGrid>
              <a:tr h="654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Impact on p</a:t>
                      </a: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roduction volumes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direct impact predicted, however may slightly facilitate 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281327"/>
                  </a:ext>
                </a:extLst>
              </a:tr>
              <a:tr h="6556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Competitiveness</a:t>
                      </a:r>
                      <a:r>
                        <a:rPr kumimoji="0" lang="lv-LV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Baltic agrisector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direct impact predicted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5469172"/>
                  </a:ext>
                </a:extLst>
              </a:tr>
              <a:tr h="654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Simplification</a:t>
                      </a:r>
                      <a:r>
                        <a:rPr kumimoji="0" lang="lv-LV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the policies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Slightly yes 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5511969"/>
                  </a:ext>
                </a:extLst>
              </a:tr>
              <a:tr h="5905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Linkage to factor (Land market) prices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real impact 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4308500"/>
                  </a:ext>
                </a:extLst>
              </a:tr>
              <a:tr h="4365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Financial impact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No real impact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2722271"/>
                  </a:ext>
                </a:extLst>
              </a:tr>
              <a:tr h="4381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Administrative costs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Slightly positive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2482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7AA67174-A6E0-B7C3-AAC0-A8D895649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A6518-E3A2-4E62-87EB-F547916AE080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235522" name="Rectangle 2">
            <a:extLst>
              <a:ext uri="{FF2B5EF4-FFF2-40B4-BE49-F238E27FC236}">
                <a16:creationId xmlns:a16="http://schemas.microsoft.com/office/drawing/2014/main" id="{516A1CC9-78F0-FFED-49ED-275C5932FC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sz="3500"/>
              <a:t>SPS: </a:t>
            </a:r>
            <a:r>
              <a:rPr lang="en-GB" altLang="lv-LV" sz="3500"/>
              <a:t>Simplification –</a:t>
            </a:r>
            <a:r>
              <a:rPr lang="lv-LV" altLang="lv-LV" sz="3500"/>
              <a:t> </a:t>
            </a:r>
            <a:r>
              <a:rPr lang="en-GB" altLang="lv-LV" sz="3500"/>
              <a:t>Flattering – option for switching from historical to regional</a:t>
            </a:r>
          </a:p>
        </p:txBody>
      </p:sp>
      <p:graphicFrame>
        <p:nvGraphicFramePr>
          <p:cNvPr id="235523" name="Group 3">
            <a:extLst>
              <a:ext uri="{FF2B5EF4-FFF2-40B4-BE49-F238E27FC236}">
                <a16:creationId xmlns:a16="http://schemas.microsoft.com/office/drawing/2014/main" id="{9AD1B04C-02BA-C770-645F-BD57EE26AFB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447800"/>
          <a:ext cx="8001000" cy="4724400"/>
        </p:xfrm>
        <a:graphic>
          <a:graphicData uri="http://schemas.openxmlformats.org/drawingml/2006/table">
            <a:tbl>
              <a:tblPr/>
              <a:tblGrid>
                <a:gridCol w="3276600">
                  <a:extLst>
                    <a:ext uri="{9D8B030D-6E8A-4147-A177-3AD203B41FA5}">
                      <a16:colId xmlns:a16="http://schemas.microsoft.com/office/drawing/2014/main" val="1943563202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523997548"/>
                    </a:ext>
                  </a:extLst>
                </a:gridCol>
              </a:tblGrid>
              <a:tr h="654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Impact on p</a:t>
                      </a: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roduction volumes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any impact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7900963"/>
                  </a:ext>
                </a:extLst>
              </a:tr>
              <a:tr h="6556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Competitiveness</a:t>
                      </a:r>
                      <a:r>
                        <a:rPr kumimoji="0" lang="lv-LV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Baltic agrisector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any impact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5804986"/>
                  </a:ext>
                </a:extLst>
              </a:tr>
              <a:tr h="654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Simplification</a:t>
                      </a:r>
                      <a:r>
                        <a:rPr kumimoji="0" lang="lv-LV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the policies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any impact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7453566"/>
                  </a:ext>
                </a:extLst>
              </a:tr>
              <a:tr h="5905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Linkage to factor (Land market) prices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real impact 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65077"/>
                  </a:ext>
                </a:extLst>
              </a:tr>
              <a:tr h="4365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Financial impact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any impact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9923938"/>
                  </a:ext>
                </a:extLst>
              </a:tr>
              <a:tr h="4381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Administrative costs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any impact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465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7BB4106C-7EB6-246A-849B-8EFE64CCB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C3469-8787-4E6D-81FF-3A24EDAFE197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15042" name="Rectangle 2">
            <a:extLst>
              <a:ext uri="{FF2B5EF4-FFF2-40B4-BE49-F238E27FC236}">
                <a16:creationId xmlns:a16="http://schemas.microsoft.com/office/drawing/2014/main" id="{F2FC6BFF-9BB5-26B8-5DD6-AEEDA5F54B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/>
              <a:t>Conclusions</a:t>
            </a:r>
            <a:endParaRPr lang="en-GB" altLang="lv-LV"/>
          </a:p>
        </p:txBody>
      </p:sp>
      <p:sp>
        <p:nvSpPr>
          <p:cNvPr id="215043" name="Rectangle 3">
            <a:extLst>
              <a:ext uri="{FF2B5EF4-FFF2-40B4-BE49-F238E27FC236}">
                <a16:creationId xmlns:a16="http://schemas.microsoft.com/office/drawing/2014/main" id="{14AECC5E-6EE4-3F11-B2AB-1BD546BB67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lv-LV"/>
              <a:t>The EC proposals are in line with the general CAP development approach – towards further liberalisation of  EU agri-market </a:t>
            </a:r>
          </a:p>
          <a:p>
            <a:pPr>
              <a:lnSpc>
                <a:spcPct val="90000"/>
              </a:lnSpc>
            </a:pPr>
            <a:r>
              <a:rPr lang="en-GB" altLang="lv-LV"/>
              <a:t>The major issue for the Baltics is not resolved still: </a:t>
            </a:r>
          </a:p>
          <a:p>
            <a:pPr lvl="1">
              <a:lnSpc>
                <a:spcPct val="90000"/>
              </a:lnSpc>
            </a:pPr>
            <a:r>
              <a:rPr lang="en-GB" altLang="lv-LV"/>
              <a:t>Not even a real mentioning about the need to reconsider the 1st pillar funding distribution</a:t>
            </a:r>
          </a:p>
          <a:p>
            <a:pPr lvl="1">
              <a:lnSpc>
                <a:spcPct val="90000"/>
              </a:lnSpc>
            </a:pPr>
            <a:r>
              <a:rPr lang="en-GB" altLang="lv-LV"/>
              <a:t>Even deeper freezing of the current situation through the modulation</a:t>
            </a:r>
          </a:p>
          <a:p>
            <a:pPr lvl="2">
              <a:lnSpc>
                <a:spcPct val="90000"/>
              </a:lnSpc>
            </a:pPr>
            <a:r>
              <a:rPr lang="en-GB" altLang="lv-LV"/>
              <a:t>Principle</a:t>
            </a:r>
          </a:p>
          <a:p>
            <a:pPr lvl="2">
              <a:lnSpc>
                <a:spcPct val="90000"/>
              </a:lnSpc>
            </a:pPr>
            <a:r>
              <a:rPr lang="en-GB" altLang="lv-LV"/>
              <a:t>Addressing the funding resources -100 % of savings remain in the country</a:t>
            </a:r>
          </a:p>
          <a:p>
            <a:pPr lvl="1">
              <a:lnSpc>
                <a:spcPct val="90000"/>
              </a:lnSpc>
            </a:pPr>
            <a:endParaRPr lang="en-GB" altLang="lv-LV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2E9462AF-FB0A-8D7A-29B7-E4679A946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9E81-3F22-4C51-B56C-D0047BE7C69B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236546" name="Rectangle 2">
            <a:extLst>
              <a:ext uri="{FF2B5EF4-FFF2-40B4-BE49-F238E27FC236}">
                <a16:creationId xmlns:a16="http://schemas.microsoft.com/office/drawing/2014/main" id="{27588E00-F6C2-0A7C-D0A6-AA37B6BA3E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lv-LV"/>
              <a:t>SAPS – prolongation till 2013</a:t>
            </a:r>
          </a:p>
        </p:txBody>
      </p:sp>
      <p:graphicFrame>
        <p:nvGraphicFramePr>
          <p:cNvPr id="236571" name="Group 27">
            <a:extLst>
              <a:ext uri="{FF2B5EF4-FFF2-40B4-BE49-F238E27FC236}">
                <a16:creationId xmlns:a16="http://schemas.microsoft.com/office/drawing/2014/main" id="{2844EFD5-71C3-AB57-9D2A-F3BB7879274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447800"/>
          <a:ext cx="8001000" cy="4724400"/>
        </p:xfrm>
        <a:graphic>
          <a:graphicData uri="http://schemas.openxmlformats.org/drawingml/2006/table">
            <a:tbl>
              <a:tblPr/>
              <a:tblGrid>
                <a:gridCol w="3276600">
                  <a:extLst>
                    <a:ext uri="{9D8B030D-6E8A-4147-A177-3AD203B41FA5}">
                      <a16:colId xmlns:a16="http://schemas.microsoft.com/office/drawing/2014/main" val="498491533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173493344"/>
                    </a:ext>
                  </a:extLst>
                </a:gridCol>
              </a:tblGrid>
              <a:tr h="654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Impact on p</a:t>
                      </a: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roduction volumes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direct impact predicted, however may slightly facilitate 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2023228"/>
                  </a:ext>
                </a:extLst>
              </a:tr>
              <a:tr h="6556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Competitiveness</a:t>
                      </a:r>
                      <a:r>
                        <a:rPr kumimoji="0" lang="lv-LV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Baltic agrisector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direct impact predicted, however may slightly facilitate 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6877517"/>
                  </a:ext>
                </a:extLst>
              </a:tr>
              <a:tr h="654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Simplification</a:t>
                      </a:r>
                      <a:r>
                        <a:rPr kumimoji="0" lang="lv-LV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the policies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Definitely “yes”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4501780"/>
                  </a:ext>
                </a:extLst>
              </a:tr>
              <a:tr h="5905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Linkage to factor (Land market) prices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real impact 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9810123"/>
                  </a:ext>
                </a:extLst>
              </a:tr>
              <a:tr h="4365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Financial impact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No real impact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5145754"/>
                  </a:ext>
                </a:extLst>
              </a:tr>
              <a:tr h="4381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Administrative costs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Definitely positive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286062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45A6593-7DAE-314D-C315-2963F3E88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C86E-9783-4BD6-B77E-FDCB3B3BDDBF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237570" name="Rectangle 2">
            <a:extLst>
              <a:ext uri="{FF2B5EF4-FFF2-40B4-BE49-F238E27FC236}">
                <a16:creationId xmlns:a16="http://schemas.microsoft.com/office/drawing/2014/main" id="{5A5EFF8A-D8CE-A592-DB56-BF8884E3E8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lv-LV"/>
              <a:t>SAPS – Full decoupling</a:t>
            </a:r>
          </a:p>
        </p:txBody>
      </p:sp>
      <p:graphicFrame>
        <p:nvGraphicFramePr>
          <p:cNvPr id="237600" name="Group 32">
            <a:extLst>
              <a:ext uri="{FF2B5EF4-FFF2-40B4-BE49-F238E27FC236}">
                <a16:creationId xmlns:a16="http://schemas.microsoft.com/office/drawing/2014/main" id="{8E00C932-2EDB-831B-9DBE-AA5D25872EE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447800"/>
          <a:ext cx="8001000" cy="4724400"/>
        </p:xfrm>
        <a:graphic>
          <a:graphicData uri="http://schemas.openxmlformats.org/drawingml/2006/table">
            <a:tbl>
              <a:tblPr/>
              <a:tblGrid>
                <a:gridCol w="3276600">
                  <a:extLst>
                    <a:ext uri="{9D8B030D-6E8A-4147-A177-3AD203B41FA5}">
                      <a16:colId xmlns:a16="http://schemas.microsoft.com/office/drawing/2014/main" val="1859759369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2315356798"/>
                    </a:ext>
                  </a:extLst>
                </a:gridCol>
              </a:tblGrid>
              <a:tr h="654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Impact on p</a:t>
                      </a: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roduction volumes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May slightly increase due to higher market proces, however .... 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9896696"/>
                  </a:ext>
                </a:extLst>
              </a:tr>
              <a:tr h="6556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Competitiveness</a:t>
                      </a:r>
                      <a:r>
                        <a:rPr kumimoji="0" lang="lv-LV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Baltic agrisector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Definitely “yes”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8891410"/>
                  </a:ext>
                </a:extLst>
              </a:tr>
              <a:tr h="654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Simplification</a:t>
                      </a:r>
                      <a:r>
                        <a:rPr kumimoji="0" lang="lv-LV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the policies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Definitely “yes”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7329438"/>
                  </a:ext>
                </a:extLst>
              </a:tr>
              <a:tr h="5905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Linkage to factor (Land market) prices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May slightly increase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5323641"/>
                  </a:ext>
                </a:extLst>
              </a:tr>
              <a:tr h="4365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Financial impact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No real impact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9583263"/>
                  </a:ext>
                </a:extLst>
              </a:tr>
              <a:tr h="4381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Administrative costs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lv-LV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Definitely positive</a:t>
                      </a:r>
                      <a:endParaRPr kumimoji="0" lang="en-GB" altLang="lv-LV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195663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91A75DE3-AE5D-7878-1117-08DA1D9DB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E09F-B0E7-4E99-97E3-580400670827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16066" name="Rectangle 2">
            <a:extLst>
              <a:ext uri="{FF2B5EF4-FFF2-40B4-BE49-F238E27FC236}">
                <a16:creationId xmlns:a16="http://schemas.microsoft.com/office/drawing/2014/main" id="{A9799B55-83DC-6C33-18CF-3B6EE543D3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/>
              <a:t>Conclusions II</a:t>
            </a:r>
            <a:endParaRPr lang="en-GB" altLang="lv-LV"/>
          </a:p>
        </p:txBody>
      </p:sp>
      <p:sp>
        <p:nvSpPr>
          <p:cNvPr id="216067" name="Rectangle 3">
            <a:extLst>
              <a:ext uri="{FF2B5EF4-FFF2-40B4-BE49-F238E27FC236}">
                <a16:creationId xmlns:a16="http://schemas.microsoft.com/office/drawing/2014/main" id="{D0272B2F-8267-7D33-BEBA-4C3957AEB5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lv-LV" sz="2100"/>
              <a:t>Many of the elements in the EC HC proposals are not significant or even relevant for the Baltics: </a:t>
            </a:r>
            <a:br>
              <a:rPr lang="en-GB" altLang="lv-LV" sz="2100"/>
            </a:br>
            <a:br>
              <a:rPr lang="en-GB" altLang="lv-LV" sz="2100"/>
            </a:br>
            <a:endParaRPr lang="en-GB" altLang="lv-LV" sz="2100"/>
          </a:p>
          <a:p>
            <a:pPr>
              <a:lnSpc>
                <a:spcPct val="90000"/>
              </a:lnSpc>
            </a:pPr>
            <a:r>
              <a:rPr lang="en-GB" altLang="lv-LV" sz="2100"/>
              <a:t>The most important issues for the Baltics from the HC package: </a:t>
            </a:r>
          </a:p>
          <a:p>
            <a:pPr lvl="1">
              <a:lnSpc>
                <a:spcPct val="90000"/>
              </a:lnSpc>
            </a:pPr>
            <a:r>
              <a:rPr lang="en-GB" altLang="lv-LV" sz="2000"/>
              <a:t>Full decoupling –especially for cereals</a:t>
            </a:r>
          </a:p>
          <a:p>
            <a:pPr lvl="2">
              <a:lnSpc>
                <a:spcPct val="90000"/>
              </a:lnSpc>
            </a:pPr>
            <a:r>
              <a:rPr lang="en-GB" altLang="lv-LV" sz="1800"/>
              <a:t>Depending on the outcome from here – consideration of SAPS details  </a:t>
            </a:r>
          </a:p>
          <a:p>
            <a:pPr lvl="1">
              <a:lnSpc>
                <a:spcPct val="90000"/>
              </a:lnSpc>
            </a:pPr>
            <a:r>
              <a:rPr lang="en-GB" altLang="lv-LV" sz="2000"/>
              <a:t>Modulation- avoiding its reconsideration before RDPolicies are reconsidered</a:t>
            </a:r>
          </a:p>
          <a:p>
            <a:pPr lvl="2">
              <a:lnSpc>
                <a:spcPct val="90000"/>
              </a:lnSpc>
            </a:pPr>
            <a:r>
              <a:rPr lang="en-GB" altLang="lv-LV" sz="1800"/>
              <a:t>If not possible – all the savings to be included in common RD budget to be distributed according to the RD budget allocation criteria</a:t>
            </a:r>
          </a:p>
          <a:p>
            <a:pPr lvl="1">
              <a:lnSpc>
                <a:spcPct val="90000"/>
              </a:lnSpc>
            </a:pPr>
            <a:r>
              <a:rPr lang="en-GB" altLang="lv-LV" sz="2000"/>
              <a:t>Solving the </a:t>
            </a:r>
            <a:r>
              <a:rPr lang="en-GB" altLang="lv-LV" sz="2000" i="1"/>
              <a:t>safety net</a:t>
            </a:r>
            <a:r>
              <a:rPr lang="en-GB" altLang="lv-LV" sz="2000"/>
              <a:t> issue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CB42C887-78CD-14A2-74B7-9C7AA4419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9B-F56C-4589-A666-DFDD21F437EC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17090" name="Rectangle 2">
            <a:extLst>
              <a:ext uri="{FF2B5EF4-FFF2-40B4-BE49-F238E27FC236}">
                <a16:creationId xmlns:a16="http://schemas.microsoft.com/office/drawing/2014/main" id="{831D14F9-8EA4-AB25-0498-F580E19183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/>
              <a:t>Conclusions III	</a:t>
            </a:r>
            <a:endParaRPr lang="en-GB" altLang="lv-LV"/>
          </a:p>
        </p:txBody>
      </p:sp>
      <p:sp>
        <p:nvSpPr>
          <p:cNvPr id="217091" name="Rectangle 3">
            <a:extLst>
              <a:ext uri="{FF2B5EF4-FFF2-40B4-BE49-F238E27FC236}">
                <a16:creationId xmlns:a16="http://schemas.microsoft.com/office/drawing/2014/main" id="{F2923713-E3AD-F0E4-BCB6-1AA29226E6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r>
              <a:rPr lang="en-GB" altLang="lv-LV" sz="2600"/>
              <a:t>The HC package offered by the EC: </a:t>
            </a:r>
          </a:p>
          <a:p>
            <a:pPr lvl="1"/>
            <a:r>
              <a:rPr lang="en-GB" altLang="lv-LV" sz="2200"/>
              <a:t>does not have major immediate impact on the Baltic agri sector perspectives;</a:t>
            </a:r>
          </a:p>
          <a:p>
            <a:pPr lvl="1"/>
            <a:r>
              <a:rPr lang="en-GB" altLang="lv-LV" sz="2200"/>
              <a:t>The major issue – balancing of the 1st pillar budget is left for</a:t>
            </a:r>
            <a:r>
              <a:rPr lang="lv-LV" altLang="lv-LV" sz="2200"/>
              <a:t>:</a:t>
            </a:r>
          </a:p>
          <a:p>
            <a:pPr lvl="2"/>
            <a:r>
              <a:rPr lang="en-GB" altLang="lv-LV" sz="2000"/>
              <a:t>the “budgetary discussions”</a:t>
            </a:r>
            <a:r>
              <a:rPr lang="lv-LV" altLang="lv-LV" sz="2000"/>
              <a:t> or </a:t>
            </a:r>
          </a:p>
          <a:p>
            <a:pPr lvl="2"/>
            <a:r>
              <a:rPr lang="lv-LV" altLang="lv-LV" sz="2000"/>
              <a:t>Further CAP reform process </a:t>
            </a:r>
            <a:endParaRPr lang="en-GB" altLang="lv-LV" sz="2000"/>
          </a:p>
          <a:p>
            <a:pPr lvl="1"/>
            <a:r>
              <a:rPr lang="en-GB" altLang="lv-LV" sz="2200"/>
              <a:t>Outlines the principles for the continuation of the CAP reform</a:t>
            </a:r>
          </a:p>
          <a:p>
            <a:pPr lvl="2"/>
            <a:r>
              <a:rPr lang="en-GB" altLang="lv-LV" sz="1800"/>
              <a:t>Non negative ones- like enhancing </a:t>
            </a:r>
            <a:r>
              <a:rPr lang="lv-LV" altLang="lv-LV" sz="1800"/>
              <a:t>the </a:t>
            </a:r>
            <a:r>
              <a:rPr lang="en-GB" altLang="lv-LV" sz="1800"/>
              <a:t>economic efficiency </a:t>
            </a:r>
            <a:r>
              <a:rPr lang="lv-LV" altLang="lv-LV" sz="1800"/>
              <a:t>of the sector</a:t>
            </a:r>
          </a:p>
          <a:p>
            <a:pPr lvl="2"/>
            <a:r>
              <a:rPr lang="lv-LV" altLang="lv-LV" sz="1800"/>
              <a:t>Rather negative ones – like freezing the distribution pattern for the CAP budget; not real dealing with the issues of the viability of rural community</a:t>
            </a:r>
            <a:endParaRPr lang="en-GB" altLang="lv-LV"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B52D6B1-A3DB-04BA-B1CA-6D8C66D39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0EAC5-02EB-4765-882F-D167209C9FE4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44738" name="Rectangle 2">
            <a:extLst>
              <a:ext uri="{FF2B5EF4-FFF2-40B4-BE49-F238E27FC236}">
                <a16:creationId xmlns:a16="http://schemas.microsoft.com/office/drawing/2014/main" id="{892CBFD9-5E9C-D9DE-EDAE-D8F54FFF2F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lv-LV"/>
              <a:t>Conclusions IV	</a:t>
            </a:r>
          </a:p>
        </p:txBody>
      </p:sp>
      <p:sp>
        <p:nvSpPr>
          <p:cNvPr id="244739" name="Rectangle 3">
            <a:extLst>
              <a:ext uri="{FF2B5EF4-FFF2-40B4-BE49-F238E27FC236}">
                <a16:creationId xmlns:a16="http://schemas.microsoft.com/office/drawing/2014/main" id="{D03FD77B-97BF-205F-67D4-E82D001889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lv-LV" sz="2600"/>
              <a:t>Options for solutions</a:t>
            </a:r>
          </a:p>
          <a:p>
            <a:pPr lvl="1">
              <a:lnSpc>
                <a:spcPct val="90000"/>
              </a:lnSpc>
            </a:pPr>
            <a:r>
              <a:rPr lang="en-GB" altLang="lv-LV" sz="2200"/>
              <a:t>Activisation of the debate within the </a:t>
            </a:r>
            <a:r>
              <a:rPr lang="en-GB" altLang="lv-LV" sz="2200" i="1"/>
              <a:t>“Budgetary discussions”, </a:t>
            </a:r>
            <a:r>
              <a:rPr lang="en-GB" altLang="lv-LV" sz="2200"/>
              <a:t>keywords, t.i.: </a:t>
            </a:r>
          </a:p>
          <a:p>
            <a:pPr lvl="2">
              <a:lnSpc>
                <a:spcPct val="90000"/>
              </a:lnSpc>
            </a:pPr>
            <a:r>
              <a:rPr lang="en-GB" altLang="lv-LV" sz="1800" i="1"/>
              <a:t>activity based; </a:t>
            </a:r>
          </a:p>
          <a:p>
            <a:pPr lvl="2">
              <a:lnSpc>
                <a:spcPct val="90000"/>
              </a:lnSpc>
            </a:pPr>
            <a:r>
              <a:rPr lang="en-GB" altLang="lv-LV" sz="1800"/>
              <a:t>away from historical approach to reconsidered criteria, </a:t>
            </a:r>
          </a:p>
          <a:p>
            <a:pPr lvl="2">
              <a:lnSpc>
                <a:spcPct val="90000"/>
              </a:lnSpc>
            </a:pPr>
            <a:r>
              <a:rPr lang="en-GB" altLang="lv-LV" sz="1800"/>
              <a:t>viability of rural community </a:t>
            </a:r>
            <a:r>
              <a:rPr lang="en-GB" altLang="lv-LV" sz="1800" i="1"/>
              <a:t> </a:t>
            </a:r>
          </a:p>
          <a:p>
            <a:pPr lvl="1">
              <a:lnSpc>
                <a:spcPct val="90000"/>
              </a:lnSpc>
            </a:pPr>
            <a:r>
              <a:rPr lang="en-GB" altLang="lv-LV" sz="2200"/>
              <a:t>Policies to increase the competitiveness of the Baltic agricultural sectors</a:t>
            </a:r>
          </a:p>
          <a:p>
            <a:pPr lvl="2">
              <a:lnSpc>
                <a:spcPct val="90000"/>
              </a:lnSpc>
            </a:pPr>
            <a:r>
              <a:rPr lang="en-GB" altLang="lv-LV" sz="1800"/>
              <a:t>Further changes in farm structures</a:t>
            </a:r>
          </a:p>
          <a:p>
            <a:pPr lvl="3">
              <a:lnSpc>
                <a:spcPct val="90000"/>
              </a:lnSpc>
            </a:pPr>
            <a:r>
              <a:rPr lang="en-GB" altLang="lv-LV" sz="1800"/>
              <a:t>Increase in size and reconsideration of specialisation</a:t>
            </a:r>
          </a:p>
          <a:p>
            <a:pPr lvl="3">
              <a:lnSpc>
                <a:spcPct val="90000"/>
              </a:lnSpc>
            </a:pPr>
            <a:r>
              <a:rPr lang="en-GB" altLang="lv-LV" sz="1800"/>
              <a:t>Te</a:t>
            </a:r>
            <a:r>
              <a:rPr lang="lv-LV" altLang="lv-LV" sz="1800"/>
              <a:t>c</a:t>
            </a:r>
            <a:r>
              <a:rPr lang="en-GB" altLang="lv-LV" sz="1800"/>
              <a:t>hnological restructuring</a:t>
            </a:r>
          </a:p>
          <a:p>
            <a:pPr lvl="2">
              <a:lnSpc>
                <a:spcPct val="90000"/>
              </a:lnSpc>
            </a:pPr>
            <a:r>
              <a:rPr lang="en-GB" altLang="lv-LV" sz="1800"/>
              <a:t>Developing real rural regions development policies providing serious jobs alternatives</a:t>
            </a:r>
          </a:p>
          <a:p>
            <a:pPr lvl="2">
              <a:lnSpc>
                <a:spcPct val="90000"/>
              </a:lnSpc>
            </a:pPr>
            <a:r>
              <a:rPr lang="en-GB" altLang="lv-LV" sz="1800"/>
              <a:t>Facilitating the reinvolvment of land areas into agricultural turnover for future com</a:t>
            </a:r>
            <a:r>
              <a:rPr lang="lv-LV" altLang="lv-LV" sz="1800"/>
              <a:t>m</a:t>
            </a:r>
            <a:r>
              <a:rPr lang="en-GB" altLang="lv-LV" sz="1800"/>
              <a:t>ercial use, including reconsideration of land policies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82F388D2-3C37-4E90-0C5D-C1082AD7E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3235-1548-4AEB-AE3F-C362AC356A2B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2D0E375A-4EAE-CDEE-7605-53E25915DD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lv-LV" sz="2800" i="1"/>
              <a:t>Subject matter for the analysis:</a:t>
            </a:r>
            <a:br>
              <a:rPr lang="en-GB" altLang="lv-LV" sz="2800" i="1"/>
            </a:br>
            <a:r>
              <a:rPr lang="en-GB" altLang="lv-LV" sz="3000"/>
              <a:t>the </a:t>
            </a:r>
            <a:r>
              <a:rPr lang="en-GB" altLang="lv-LV" sz="2800"/>
              <a:t>practical EC proposals for the CAP changes 	 </a:t>
            </a:r>
          </a:p>
        </p:txBody>
      </p:sp>
      <p:sp>
        <p:nvSpPr>
          <p:cNvPr id="94212" name="Rectangle 4">
            <a:extLst>
              <a:ext uri="{FF2B5EF4-FFF2-40B4-BE49-F238E27FC236}">
                <a16:creationId xmlns:a16="http://schemas.microsoft.com/office/drawing/2014/main" id="{422B86FD-3FB3-2D5F-E8F5-751EDE61B75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4038600" cy="3276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lv-LV" sz="1700"/>
              <a:t>Compulsory set-aside – to remove</a:t>
            </a:r>
          </a:p>
          <a:p>
            <a:pPr>
              <a:lnSpc>
                <a:spcPct val="80000"/>
              </a:lnSpc>
            </a:pPr>
            <a:r>
              <a:rPr lang="en-GB" altLang="lv-LV" sz="1700"/>
              <a:t>Support for energy crops – to remove </a:t>
            </a:r>
          </a:p>
          <a:p>
            <a:pPr>
              <a:lnSpc>
                <a:spcPct val="80000"/>
              </a:lnSpc>
            </a:pPr>
            <a:r>
              <a:rPr lang="en-GB" altLang="lv-LV" sz="1700"/>
              <a:t>Market regulation</a:t>
            </a:r>
          </a:p>
          <a:p>
            <a:pPr lvl="1">
              <a:lnSpc>
                <a:spcPct val="80000"/>
              </a:lnSpc>
            </a:pPr>
            <a:r>
              <a:rPr lang="en-GB" altLang="lv-LV" sz="1400"/>
              <a:t>Milk quota – gradual 1 % annual increase</a:t>
            </a:r>
          </a:p>
          <a:p>
            <a:pPr lvl="1">
              <a:lnSpc>
                <a:spcPct val="80000"/>
              </a:lnSpc>
            </a:pPr>
            <a:r>
              <a:rPr lang="en-GB" altLang="lv-LV" sz="1400"/>
              <a:t>Liberalisation of intervention – dairy and cereals, also pork</a:t>
            </a:r>
          </a:p>
          <a:p>
            <a:pPr lvl="1">
              <a:lnSpc>
                <a:spcPct val="80000"/>
              </a:lnSpc>
            </a:pPr>
            <a:r>
              <a:rPr lang="en-GB" altLang="lv-LV" sz="1400"/>
              <a:t>No additional </a:t>
            </a:r>
            <a:r>
              <a:rPr lang="en-GB" altLang="lv-LV" sz="1400" i="1"/>
              <a:t>safety net </a:t>
            </a:r>
            <a:r>
              <a:rPr lang="en-GB" altLang="lv-LV" sz="1400"/>
              <a:t>instruments </a:t>
            </a:r>
          </a:p>
          <a:p>
            <a:pPr>
              <a:lnSpc>
                <a:spcPct val="80000"/>
              </a:lnSpc>
            </a:pPr>
            <a:r>
              <a:rPr lang="en-GB" altLang="lv-LV" sz="1700"/>
              <a:t>Modulation</a:t>
            </a:r>
          </a:p>
          <a:p>
            <a:pPr lvl="1">
              <a:lnSpc>
                <a:spcPct val="80000"/>
              </a:lnSpc>
            </a:pPr>
            <a:r>
              <a:rPr lang="en-GB" altLang="lv-LV" sz="1400"/>
              <a:t>New  (higher) rates for compulsory modulation</a:t>
            </a:r>
          </a:p>
          <a:p>
            <a:pPr lvl="1">
              <a:lnSpc>
                <a:spcPct val="80000"/>
              </a:lnSpc>
            </a:pPr>
            <a:r>
              <a:rPr lang="en-GB" altLang="lv-LV" sz="1400"/>
              <a:t>Earlier application in NMS</a:t>
            </a:r>
          </a:p>
          <a:p>
            <a:pPr lvl="1">
              <a:lnSpc>
                <a:spcPct val="80000"/>
              </a:lnSpc>
            </a:pPr>
            <a:r>
              <a:rPr lang="en-GB" altLang="lv-LV" sz="1400"/>
              <a:t>New pattern for the use of savings</a:t>
            </a:r>
          </a:p>
          <a:p>
            <a:pPr lvl="1">
              <a:lnSpc>
                <a:spcPct val="80000"/>
              </a:lnSpc>
            </a:pPr>
            <a:endParaRPr lang="en-GB" altLang="lv-LV" sz="1400"/>
          </a:p>
        </p:txBody>
      </p:sp>
      <p:sp>
        <p:nvSpPr>
          <p:cNvPr id="94213" name="Rectangle 5">
            <a:extLst>
              <a:ext uri="{FF2B5EF4-FFF2-40B4-BE49-F238E27FC236}">
                <a16:creationId xmlns:a16="http://schemas.microsoft.com/office/drawing/2014/main" id="{B0B6C040-9454-83A9-1AE3-34D5786F822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71600"/>
            <a:ext cx="4267200" cy="3962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lv-LV" sz="2000"/>
              <a:t>SPS scheme </a:t>
            </a:r>
          </a:p>
          <a:p>
            <a:pPr lvl="1">
              <a:lnSpc>
                <a:spcPct val="80000"/>
              </a:lnSpc>
            </a:pPr>
            <a:r>
              <a:rPr lang="en-GB" altLang="lv-LV" sz="1700"/>
              <a:t>Simplification – reconsidered CC</a:t>
            </a:r>
          </a:p>
          <a:p>
            <a:pPr lvl="1">
              <a:lnSpc>
                <a:spcPct val="80000"/>
              </a:lnSpc>
            </a:pPr>
            <a:r>
              <a:rPr lang="en-GB" altLang="lv-LV" sz="1700"/>
              <a:t>Flattering – option for switching from historical to regional</a:t>
            </a:r>
          </a:p>
          <a:p>
            <a:pPr>
              <a:lnSpc>
                <a:spcPct val="80000"/>
              </a:lnSpc>
            </a:pPr>
            <a:r>
              <a:rPr lang="en-GB" altLang="lv-LV" sz="2000"/>
              <a:t>SAPS – prolongation till 2013</a:t>
            </a:r>
          </a:p>
          <a:p>
            <a:pPr lvl="1">
              <a:lnSpc>
                <a:spcPct val="80000"/>
              </a:lnSpc>
            </a:pPr>
            <a:r>
              <a:rPr lang="en-GB" altLang="lv-LV" sz="1700"/>
              <a:t>Condition of 2003 in GAEC?? </a:t>
            </a:r>
          </a:p>
          <a:p>
            <a:pPr>
              <a:lnSpc>
                <a:spcPct val="80000"/>
              </a:lnSpc>
            </a:pPr>
            <a:r>
              <a:rPr lang="en-GB" altLang="lv-LV" sz="2000"/>
              <a:t>Full decoupling</a:t>
            </a:r>
          </a:p>
          <a:p>
            <a:pPr lvl="1">
              <a:lnSpc>
                <a:spcPct val="80000"/>
              </a:lnSpc>
            </a:pPr>
            <a:r>
              <a:rPr lang="en-GB" altLang="lv-LV" sz="1700"/>
              <a:t>Arable crops</a:t>
            </a:r>
          </a:p>
          <a:p>
            <a:pPr lvl="1">
              <a:lnSpc>
                <a:spcPct val="80000"/>
              </a:lnSpc>
            </a:pPr>
            <a:r>
              <a:rPr lang="en-GB" altLang="lv-LV" sz="1700"/>
              <a:t>Livestock </a:t>
            </a:r>
          </a:p>
          <a:p>
            <a:pPr>
              <a:lnSpc>
                <a:spcPct val="80000"/>
              </a:lnSpc>
            </a:pPr>
            <a:r>
              <a:rPr lang="en-GB" altLang="lv-LV" sz="2000"/>
              <a:t>RDP</a:t>
            </a:r>
          </a:p>
          <a:p>
            <a:pPr lvl="1">
              <a:lnSpc>
                <a:spcPct val="80000"/>
              </a:lnSpc>
            </a:pPr>
            <a:r>
              <a:rPr lang="en-GB" altLang="lv-LV" sz="1700"/>
              <a:t>Options for amendments</a:t>
            </a:r>
          </a:p>
          <a:p>
            <a:pPr lvl="2">
              <a:lnSpc>
                <a:spcPct val="80000"/>
              </a:lnSpc>
            </a:pPr>
            <a:r>
              <a:rPr lang="en-GB" altLang="lv-LV" sz="1400"/>
              <a:t>Renewable energy production</a:t>
            </a:r>
          </a:p>
          <a:p>
            <a:pPr lvl="2">
              <a:lnSpc>
                <a:spcPct val="80000"/>
              </a:lnSpc>
            </a:pPr>
            <a:r>
              <a:rPr lang="en-GB" altLang="lv-LV" sz="1400"/>
              <a:t>Water management</a:t>
            </a:r>
          </a:p>
          <a:p>
            <a:pPr lvl="2">
              <a:lnSpc>
                <a:spcPct val="80000"/>
              </a:lnSpc>
            </a:pPr>
            <a:r>
              <a:rPr lang="en-GB" altLang="lv-LV" sz="1400"/>
              <a:t>Addressing global climat change</a:t>
            </a:r>
          </a:p>
        </p:txBody>
      </p:sp>
      <p:sp>
        <p:nvSpPr>
          <p:cNvPr id="94214" name="Rectangle 6">
            <a:extLst>
              <a:ext uri="{FF2B5EF4-FFF2-40B4-BE49-F238E27FC236}">
                <a16:creationId xmlns:a16="http://schemas.microsoft.com/office/drawing/2014/main" id="{55A519AE-A40F-EC84-E601-AD2648705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029200"/>
            <a:ext cx="3733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09900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22350" indent="-350838">
              <a:spcBef>
                <a:spcPct val="20000"/>
              </a:spcBef>
              <a:buClr>
                <a:srgbClr val="006600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>
              <a:spcBef>
                <a:spcPct val="20000"/>
              </a:spcBef>
              <a:buClr>
                <a:srgbClr val="008000"/>
              </a:buClr>
              <a:buSzPct val="75000"/>
              <a:buFont typeface="Wingdings" panose="05000000000000000000" pitchFamily="2" charset="2"/>
              <a:buChar char="§"/>
              <a:defRPr sz="16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75000"/>
              <a:buFont typeface="Wingdings" panose="05000000000000000000" pitchFamily="2" charset="2"/>
              <a:buChar char="§"/>
              <a:defRPr sz="16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75000"/>
              <a:buFont typeface="Wingdings" panose="05000000000000000000" pitchFamily="2" charset="2"/>
              <a:buChar char="§"/>
              <a:defRPr sz="16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75000"/>
              <a:buFont typeface="Wingdings" panose="05000000000000000000" pitchFamily="2" charset="2"/>
              <a:buChar char="§"/>
              <a:defRPr sz="16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75000"/>
              <a:buFont typeface="Wingdings" panose="05000000000000000000" pitchFamily="2" charset="2"/>
              <a:buChar char="§"/>
              <a:defRPr sz="16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lv-LV" sz="1700" b="1"/>
              <a:t>Issues still not covered:</a:t>
            </a:r>
          </a:p>
          <a:p>
            <a:pPr lvl="1">
              <a:lnSpc>
                <a:spcPct val="80000"/>
              </a:lnSpc>
            </a:pPr>
            <a:r>
              <a:rPr lang="en-GB" altLang="lv-LV" sz="1500"/>
              <a:t>DP in NMS vs DP in OMS</a:t>
            </a:r>
          </a:p>
          <a:p>
            <a:pPr lvl="1">
              <a:lnSpc>
                <a:spcPct val="80000"/>
              </a:lnSpc>
            </a:pPr>
            <a:r>
              <a:rPr lang="en-GB" altLang="lv-LV" sz="1500"/>
              <a:t>Overcompensation</a:t>
            </a:r>
          </a:p>
        </p:txBody>
      </p:sp>
      <p:sp>
        <p:nvSpPr>
          <p:cNvPr id="94215" name="Rectangle 7">
            <a:extLst>
              <a:ext uri="{FF2B5EF4-FFF2-40B4-BE49-F238E27FC236}">
                <a16:creationId xmlns:a16="http://schemas.microsoft.com/office/drawing/2014/main" id="{F223FF45-CD0A-7738-951C-F6CC1FABE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105400"/>
            <a:ext cx="3733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009900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22350" indent="-350838">
              <a:spcBef>
                <a:spcPct val="20000"/>
              </a:spcBef>
              <a:buClr>
                <a:srgbClr val="006600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>
              <a:spcBef>
                <a:spcPct val="20000"/>
              </a:spcBef>
              <a:buClr>
                <a:srgbClr val="008000"/>
              </a:buClr>
              <a:buSzPct val="75000"/>
              <a:buFont typeface="Wingdings" panose="05000000000000000000" pitchFamily="2" charset="2"/>
              <a:buChar char="§"/>
              <a:defRPr sz="16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75000"/>
              <a:buFont typeface="Wingdings" panose="05000000000000000000" pitchFamily="2" charset="2"/>
              <a:buChar char="§"/>
              <a:defRPr sz="16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75000"/>
              <a:buFont typeface="Wingdings" panose="05000000000000000000" pitchFamily="2" charset="2"/>
              <a:buChar char="§"/>
              <a:defRPr sz="16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75000"/>
              <a:buFont typeface="Wingdings" panose="05000000000000000000" pitchFamily="2" charset="2"/>
              <a:buChar char="§"/>
              <a:defRPr sz="16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75000"/>
              <a:buFont typeface="Wingdings" panose="05000000000000000000" pitchFamily="2" charset="2"/>
              <a:buChar char="§"/>
              <a:defRPr sz="16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lv-LV" sz="1700" b="1"/>
              <a:t>Issues “promissed”, but not covered:</a:t>
            </a:r>
          </a:p>
          <a:p>
            <a:pPr lvl="1">
              <a:lnSpc>
                <a:spcPct val="80000"/>
              </a:lnSpc>
            </a:pPr>
            <a:r>
              <a:rPr lang="en-GB" altLang="lv-LV" sz="1500"/>
              <a:t>2003 condition</a:t>
            </a:r>
          </a:p>
          <a:p>
            <a:pPr lvl="1">
              <a:lnSpc>
                <a:spcPct val="80000"/>
              </a:lnSpc>
            </a:pPr>
            <a:r>
              <a:rPr lang="en-GB" altLang="lv-LV" sz="1500"/>
              <a:t>Common risk management policies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F3B5DAEB-8AC1-82E9-30F7-1FFEECBEA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1B069-4352-4634-B58A-9B02E5912E6A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21186" name="Rectangle 2">
            <a:extLst>
              <a:ext uri="{FF2B5EF4-FFF2-40B4-BE49-F238E27FC236}">
                <a16:creationId xmlns:a16="http://schemas.microsoft.com/office/drawing/2014/main" id="{3DEC7A8E-93AB-5D0B-C088-DFC4609AFB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lv-LV" sz="3800"/>
              <a:t>Aspects, HC proposals to be analysed from:</a:t>
            </a:r>
          </a:p>
        </p:txBody>
      </p:sp>
      <p:sp>
        <p:nvSpPr>
          <p:cNvPr id="221187" name="Rectangle 3">
            <a:extLst>
              <a:ext uri="{FF2B5EF4-FFF2-40B4-BE49-F238E27FC236}">
                <a16:creationId xmlns:a16="http://schemas.microsoft.com/office/drawing/2014/main" id="{91AF07E4-73CD-5BE5-F871-F1D3E5F78F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lv-LV" sz="2100"/>
              <a:t>Production volumes</a:t>
            </a:r>
          </a:p>
          <a:p>
            <a:pPr lvl="1">
              <a:lnSpc>
                <a:spcPct val="90000"/>
              </a:lnSpc>
            </a:pPr>
            <a:r>
              <a:rPr lang="en-GB" altLang="lv-LV" sz="2000"/>
              <a:t>Could it facilitate growth of ag.com.</a:t>
            </a:r>
            <a:r>
              <a:rPr lang="lv-LV" altLang="lv-LV" sz="2000"/>
              <a:t> </a:t>
            </a:r>
            <a:r>
              <a:rPr lang="en-GB" altLang="lv-LV" sz="2000"/>
              <a:t>production </a:t>
            </a:r>
          </a:p>
          <a:p>
            <a:pPr>
              <a:lnSpc>
                <a:spcPct val="90000"/>
              </a:lnSpc>
            </a:pPr>
            <a:r>
              <a:rPr lang="en-GB" altLang="lv-LV" sz="2100"/>
              <a:t>Competitiveness </a:t>
            </a:r>
          </a:p>
          <a:p>
            <a:pPr lvl="1">
              <a:lnSpc>
                <a:spcPct val="90000"/>
              </a:lnSpc>
            </a:pPr>
            <a:r>
              <a:rPr lang="en-GB" altLang="lv-LV" sz="2000"/>
              <a:t>May it improve it in Baltics relative to OMS</a:t>
            </a:r>
          </a:p>
          <a:p>
            <a:pPr>
              <a:lnSpc>
                <a:spcPct val="90000"/>
              </a:lnSpc>
            </a:pPr>
            <a:r>
              <a:rPr lang="en-GB" altLang="lv-LV" sz="2100"/>
              <a:t>Simplification </a:t>
            </a:r>
          </a:p>
          <a:p>
            <a:pPr lvl="1">
              <a:lnSpc>
                <a:spcPct val="90000"/>
              </a:lnSpc>
            </a:pPr>
            <a:r>
              <a:rPr lang="en-GB" altLang="lv-LV" sz="2000"/>
              <a:t>Better understanding for beneficiaries </a:t>
            </a:r>
          </a:p>
          <a:p>
            <a:pPr>
              <a:lnSpc>
                <a:spcPct val="90000"/>
              </a:lnSpc>
            </a:pPr>
            <a:r>
              <a:rPr lang="en-GB" altLang="lv-LV" sz="2100"/>
              <a:t>Linkage to factor (Land market) prices</a:t>
            </a:r>
          </a:p>
          <a:p>
            <a:pPr lvl="1">
              <a:lnSpc>
                <a:spcPct val="90000"/>
              </a:lnSpc>
            </a:pPr>
            <a:r>
              <a:rPr lang="en-GB" altLang="lv-LV" sz="2000"/>
              <a:t>Decoupled “over” payments contribute to the growth of land prices</a:t>
            </a:r>
          </a:p>
          <a:p>
            <a:pPr>
              <a:lnSpc>
                <a:spcPct val="90000"/>
              </a:lnSpc>
            </a:pPr>
            <a:r>
              <a:rPr lang="en-GB" altLang="lv-LV" sz="2100"/>
              <a:t>Financial impact</a:t>
            </a:r>
          </a:p>
          <a:p>
            <a:pPr lvl="1">
              <a:lnSpc>
                <a:spcPct val="90000"/>
              </a:lnSpc>
            </a:pPr>
            <a:r>
              <a:rPr lang="en-GB" altLang="lv-LV" sz="2000"/>
              <a:t>Redistribution of CAP 1st pillar funding and absorbtion by the BC </a:t>
            </a:r>
          </a:p>
          <a:p>
            <a:pPr>
              <a:lnSpc>
                <a:spcPct val="90000"/>
              </a:lnSpc>
            </a:pPr>
            <a:r>
              <a:rPr lang="en-GB" altLang="lv-LV" sz="2100"/>
              <a:t>Administrative costs</a:t>
            </a:r>
          </a:p>
          <a:p>
            <a:pPr>
              <a:lnSpc>
                <a:spcPct val="90000"/>
              </a:lnSpc>
            </a:pPr>
            <a:r>
              <a:rPr lang="en-GB" altLang="lv-LV" sz="2100"/>
              <a:t>Enhancing renewable energy production</a:t>
            </a:r>
          </a:p>
          <a:p>
            <a:pPr lvl="1">
              <a:lnSpc>
                <a:spcPct val="90000"/>
              </a:lnSpc>
            </a:pPr>
            <a:r>
              <a:rPr lang="en-GB" altLang="lv-LV" sz="2000"/>
              <a:t>Will they provide incentives and resources for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31D246DF-39E1-0AF1-E550-C19864D5D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3CBE7-131C-4F6C-B2EB-E73E8A4ED1C0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23312" name="Rectangle 80">
            <a:extLst>
              <a:ext uri="{FF2B5EF4-FFF2-40B4-BE49-F238E27FC236}">
                <a16:creationId xmlns:a16="http://schemas.microsoft.com/office/drawing/2014/main" id="{EE343F6F-DEAF-C693-55B5-0B8F069BD5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lv-LV"/>
              <a:t>Compulsory set-aside – to remove</a:t>
            </a:r>
          </a:p>
        </p:txBody>
      </p:sp>
      <p:graphicFrame>
        <p:nvGraphicFramePr>
          <p:cNvPr id="223321" name="Group 89">
            <a:extLst>
              <a:ext uri="{FF2B5EF4-FFF2-40B4-BE49-F238E27FC236}">
                <a16:creationId xmlns:a16="http://schemas.microsoft.com/office/drawing/2014/main" id="{FD9519E9-1BAE-A146-04F8-781101BB029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447800"/>
          <a:ext cx="8001000" cy="4724400"/>
        </p:xfrm>
        <a:graphic>
          <a:graphicData uri="http://schemas.openxmlformats.org/drawingml/2006/table">
            <a:tbl>
              <a:tblPr/>
              <a:tblGrid>
                <a:gridCol w="3276600">
                  <a:extLst>
                    <a:ext uri="{9D8B030D-6E8A-4147-A177-3AD203B41FA5}">
                      <a16:colId xmlns:a16="http://schemas.microsoft.com/office/drawing/2014/main" val="3189173204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1366153985"/>
                    </a:ext>
                  </a:extLst>
                </a:gridCol>
              </a:tblGrid>
              <a:tr h="654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Impact on production volumes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lv-LV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impact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5853098"/>
                  </a:ext>
                </a:extLst>
              </a:tr>
              <a:tr h="6556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Competitiveness of Baltic agri</a:t>
                      </a:r>
                      <a:r>
                        <a:rPr kumimoji="0" lang="lv-LV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sector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lv-LV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impact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1424875"/>
                  </a:ext>
                </a:extLst>
              </a:tr>
              <a:tr h="654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Simplification of the policies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lv-LV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Definitely  “Yes”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692597"/>
                  </a:ext>
                </a:extLst>
              </a:tr>
              <a:tr h="5905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Linkage to factor (Land market) prices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lv-LV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real impact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499829"/>
                  </a:ext>
                </a:extLst>
              </a:tr>
              <a:tr h="4365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Financial impact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lv-LV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impact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318137"/>
                  </a:ext>
                </a:extLst>
              </a:tr>
              <a:tr h="4381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Administrative costs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lv-LV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Could slightly decrease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853747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9A1D63D7-4212-B28E-48C9-859676DD0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C83F-B952-4805-AACC-5F73213A66F0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27330" name="Rectangle 2">
            <a:extLst>
              <a:ext uri="{FF2B5EF4-FFF2-40B4-BE49-F238E27FC236}">
                <a16:creationId xmlns:a16="http://schemas.microsoft.com/office/drawing/2014/main" id="{6D439621-BE6D-A82D-548D-92BF8AA84E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lv-LV" sz="3800"/>
              <a:t>Support for energy crops – to remove</a:t>
            </a:r>
          </a:p>
        </p:txBody>
      </p:sp>
      <p:graphicFrame>
        <p:nvGraphicFramePr>
          <p:cNvPr id="227360" name="Group 32">
            <a:extLst>
              <a:ext uri="{FF2B5EF4-FFF2-40B4-BE49-F238E27FC236}">
                <a16:creationId xmlns:a16="http://schemas.microsoft.com/office/drawing/2014/main" id="{15C71CDD-83BD-BCEF-BC34-2B54F20F135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447800"/>
          <a:ext cx="8305800" cy="4724400"/>
        </p:xfrm>
        <a:graphic>
          <a:graphicData uri="http://schemas.openxmlformats.org/drawingml/2006/table">
            <a:tbl>
              <a:tblPr/>
              <a:tblGrid>
                <a:gridCol w="3402013">
                  <a:extLst>
                    <a:ext uri="{9D8B030D-6E8A-4147-A177-3AD203B41FA5}">
                      <a16:colId xmlns:a16="http://schemas.microsoft.com/office/drawing/2014/main" val="4271338677"/>
                    </a:ext>
                  </a:extLst>
                </a:gridCol>
                <a:gridCol w="4903787">
                  <a:extLst>
                    <a:ext uri="{9D8B030D-6E8A-4147-A177-3AD203B41FA5}">
                      <a16:colId xmlns:a16="http://schemas.microsoft.com/office/drawing/2014/main" val="3988673187"/>
                    </a:ext>
                  </a:extLst>
                </a:gridCol>
              </a:tblGrid>
              <a:tr h="654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Impact on production volumes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real impact predicted, due to increasing demand and policy challenges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311416"/>
                  </a:ext>
                </a:extLst>
              </a:tr>
              <a:tr h="6556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Competitiveness of Baltic agri</a:t>
                      </a:r>
                      <a:r>
                        <a:rPr kumimoji="0" lang="lv-LV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sector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impact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9842211"/>
                  </a:ext>
                </a:extLst>
              </a:tr>
              <a:tr h="6540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Simplification of the policies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Definitely  “Yes”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1850254"/>
                  </a:ext>
                </a:extLst>
              </a:tr>
              <a:tr h="5905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Linkage to factor (Land market) prices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real impact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278469"/>
                  </a:ext>
                </a:extLst>
              </a:tr>
              <a:tr h="4365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Financial impact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 real impact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2527741"/>
                  </a:ext>
                </a:extLst>
              </a:tr>
              <a:tr h="4381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669925" indent="-3254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022350" indent="-350838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39850" indent="-31591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1163" indent="-339725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383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55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27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09963" indent="-3397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lv-LV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Administrative costs </a:t>
                      </a:r>
                      <a:endParaRPr kumimoji="0" lang="en-GB" altLang="lv-LV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rgbClr val="006600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75000"/>
                        <a:buFont typeface="Wingdings" panose="05000000000000000000" pitchFamily="2" charset="2"/>
                        <a:defRPr sz="1600" i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lv-LV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Could slightly decrease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822505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lv-LV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lv-LV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AM_new</Template>
  <TotalTime>3913</TotalTime>
  <Words>1478</Words>
  <Application>Microsoft Office PowerPoint</Application>
  <PresentationFormat>On-screen Show (4:3)</PresentationFormat>
  <Paragraphs>293</Paragraphs>
  <Slides>21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Garamond</vt:lpstr>
      <vt:lpstr>Times New Roman</vt:lpstr>
      <vt:lpstr>Wingdings</vt:lpstr>
      <vt:lpstr>Edge</vt:lpstr>
      <vt:lpstr>Microsoft Word Picture</vt:lpstr>
      <vt:lpstr>EC proposals for CAP changes under the Health Check  How to treat them?</vt:lpstr>
      <vt:lpstr>Conclusions</vt:lpstr>
      <vt:lpstr>Conclusions II</vt:lpstr>
      <vt:lpstr>Conclusions III </vt:lpstr>
      <vt:lpstr>Conclusions IV </vt:lpstr>
      <vt:lpstr>Subject matter for the analysis: the practical EC proposals for the CAP changes   </vt:lpstr>
      <vt:lpstr>Aspects, HC proposals to be analysed from:</vt:lpstr>
      <vt:lpstr>Compulsory set-aside – to remove</vt:lpstr>
      <vt:lpstr>Support for energy crops – to remove</vt:lpstr>
      <vt:lpstr>Milk quota – gradual 1 % annual increase</vt:lpstr>
      <vt:lpstr>Liberalisation of intervention – dairy and cereals, also pork</vt:lpstr>
      <vt:lpstr>No additional safety net  instruments</vt:lpstr>
      <vt:lpstr>New  (higher) rates for compulsory modulation</vt:lpstr>
      <vt:lpstr>Modulation rates applied</vt:lpstr>
      <vt:lpstr>“Output” from the modulation</vt:lpstr>
      <vt:lpstr>Earlier application of modulation in NMS </vt:lpstr>
      <vt:lpstr>Modulation: New pattern for the use of savings from it</vt:lpstr>
      <vt:lpstr>SPS: Simplification – reconsidered CC</vt:lpstr>
      <vt:lpstr>SPS: Simplification – Flattering – option for switching from historical to regional</vt:lpstr>
      <vt:lpstr>SAPS – prolongation till 2013</vt:lpstr>
      <vt:lpstr>SAPS – Full decoupling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to do with    the reformed CAP ?</dc:title>
  <dc:creator>andris</dc:creator>
  <cp:lastModifiedBy>AMgl</cp:lastModifiedBy>
  <cp:revision>103</cp:revision>
  <dcterms:created xsi:type="dcterms:W3CDTF">2007-02-19T08:44:06Z</dcterms:created>
  <dcterms:modified xsi:type="dcterms:W3CDTF">2024-03-25T11:25:49Z</dcterms:modified>
</cp:coreProperties>
</file>