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89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</p:sldIdLst>
  <p:sldSz cx="9144000" cy="6858000" type="screen4x3"/>
  <p:notesSz cx="7004050" cy="929005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CC"/>
    <a:srgbClr val="FFCC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11" d="100"/>
          <a:sy n="111" d="100"/>
        </p:scale>
        <p:origin x="60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30DE630-E984-70C3-E4AA-8CD354664D6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endParaRPr lang="en-GB" altLang="lv-LV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4971A28-DECA-4310-6EF9-7DF7E12F1F1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1AD18AE4-8869-4FD0-846C-A2A03D449EB9}" type="datetime1">
              <a:rPr lang="en-GB" altLang="lv-LV"/>
              <a:pPr/>
              <a:t>25/03/2024</a:t>
            </a:fld>
            <a:endParaRPr lang="en-GB" altLang="lv-LV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E8C87EC4-F83A-B5C3-5ED4-214FB7E78FC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endParaRPr lang="en-GB" altLang="lv-LV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BA2504BD-738C-0052-BEEE-617CFD0AB5F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A3851C01-50F9-4685-985E-C9B267BF67DC}" type="slidenum">
              <a:rPr lang="en-GB" altLang="lv-LV"/>
              <a:pPr/>
              <a:t>‹#›</a:t>
            </a:fld>
            <a:endParaRPr lang="en-GB" altLang="lv-LV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66A624A-CB3D-3C02-5BBF-51426122E99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endParaRPr lang="en-GB" altLang="lv-LV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B1BA130-3C21-B158-09D4-9E6118BCCFA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F03C2A0D-11FB-4183-9D1C-9DA219CDFE24}" type="datetime1">
              <a:rPr lang="en-GB" altLang="lv-LV"/>
              <a:pPr/>
              <a:t>25/03/2024</a:t>
            </a:fld>
            <a:endParaRPr lang="en-GB" altLang="lv-LV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B2D60B63-9C14-E46E-AF66-F99F2DEF914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45025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CED4A5F3-869B-49D2-07AC-20CB3D768E9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3250"/>
            <a:ext cx="5603875" cy="417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lv-LV"/>
              <a:t>Click to edit Master text styles</a:t>
            </a:r>
          </a:p>
          <a:p>
            <a:pPr lvl="1"/>
            <a:r>
              <a:rPr lang="en-GB" altLang="lv-LV"/>
              <a:t>Second level</a:t>
            </a:r>
          </a:p>
          <a:p>
            <a:pPr lvl="2"/>
            <a:r>
              <a:rPr lang="en-GB" altLang="lv-LV"/>
              <a:t>Third level</a:t>
            </a:r>
          </a:p>
          <a:p>
            <a:pPr lvl="3"/>
            <a:r>
              <a:rPr lang="en-GB" altLang="lv-LV"/>
              <a:t>Fourth level</a:t>
            </a:r>
          </a:p>
          <a:p>
            <a:pPr lvl="4"/>
            <a:r>
              <a:rPr lang="en-GB" altLang="lv-LV"/>
              <a:t>Fifth level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90A5BA79-CE6B-7A50-D6AA-D0A6E3073CE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/>
            </a:lvl1pPr>
          </a:lstStyle>
          <a:p>
            <a:endParaRPr lang="en-GB" altLang="lv-LV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5B5CC653-5F83-FF86-24DE-34D6E41D89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3E7EE4D8-CF24-4E04-80A5-1A54E809657F}" type="slidenum">
              <a:rPr lang="en-GB" altLang="lv-LV"/>
              <a:pPr/>
              <a:t>‹#›</a:t>
            </a:fld>
            <a:endParaRPr lang="en-GB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D39B499B-6E8B-AA88-34D4-C72285B0E68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34ACFEA-176E-4A3B-BC8F-9F20C2728530}" type="datetime1">
              <a:rPr lang="en-GB" altLang="lv-LV"/>
              <a:pPr/>
              <a:t>25/03/2024</a:t>
            </a:fld>
            <a:endParaRPr lang="en-GB" altLang="lv-LV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F19175E-1433-1F8F-34E3-19F4778361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D291AA-DBD9-4908-B5DC-E29564F07E46}" type="slidenum">
              <a:rPr lang="en-GB" altLang="lv-LV"/>
              <a:pPr/>
              <a:t>1</a:t>
            </a:fld>
            <a:endParaRPr lang="en-GB" altLang="lv-LV"/>
          </a:p>
        </p:txBody>
      </p:sp>
      <p:sp>
        <p:nvSpPr>
          <p:cNvPr id="90114" name="Rectangle 2">
            <a:extLst>
              <a:ext uri="{FF2B5EF4-FFF2-40B4-BE49-F238E27FC236}">
                <a16:creationId xmlns:a16="http://schemas.microsoft.com/office/drawing/2014/main" id="{B4B9714B-181B-37BE-4B37-211A189726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C02B5353-6BCD-997E-5AF1-742D9F0090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v-LV" altLang="lv-LV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27ED8585-6F2F-68CA-6926-E41A0EDF90C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755A4B4-BC35-4044-AC11-8527395E75C4}" type="datetime1">
              <a:rPr lang="en-GB" altLang="lv-LV"/>
              <a:pPr/>
              <a:t>25/03/2024</a:t>
            </a:fld>
            <a:endParaRPr lang="en-GB" altLang="lv-LV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D9D39D6-C87E-013C-CC50-098B67B785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953985-196F-4F18-9681-8FCF7B24BDCB}" type="slidenum">
              <a:rPr lang="en-GB" altLang="lv-LV"/>
              <a:pPr/>
              <a:t>10</a:t>
            </a:fld>
            <a:endParaRPr lang="en-GB" altLang="lv-LV"/>
          </a:p>
        </p:txBody>
      </p:sp>
      <p:sp>
        <p:nvSpPr>
          <p:cNvPr id="116738" name="Rectangle 2">
            <a:extLst>
              <a:ext uri="{FF2B5EF4-FFF2-40B4-BE49-F238E27FC236}">
                <a16:creationId xmlns:a16="http://schemas.microsoft.com/office/drawing/2014/main" id="{9C226C8A-51E3-ED44-E97C-303F8F4CCE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DC068171-F9AA-BEA3-1D32-11BF15D86A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v-LV" altLang="lv-LV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70D36A5E-7595-D388-66B9-CB9CEED46E7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9D62FCF-E800-470D-AE83-B0A36E3B400C}" type="datetime1">
              <a:rPr lang="en-GB" altLang="lv-LV"/>
              <a:pPr/>
              <a:t>25/03/2024</a:t>
            </a:fld>
            <a:endParaRPr lang="en-GB" altLang="lv-LV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5E5FA30-EF85-5B06-27A9-99EDE0ECC9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8CF453-7CDD-4BFC-802D-FAE48EC35C5E}" type="slidenum">
              <a:rPr lang="en-GB" altLang="lv-LV"/>
              <a:pPr/>
              <a:t>2</a:t>
            </a:fld>
            <a:endParaRPr lang="en-GB" altLang="lv-LV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4D361333-BD39-63CE-5BC7-9FD9E368EA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FF5B7135-A140-0BB9-FABA-52617F3135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v-LV" altLang="lv-LV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832C3951-0045-655E-BED2-B5E9B2168A2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1AAF0ED-6FC0-45EB-A4C6-4857072B01F2}" type="datetime1">
              <a:rPr lang="en-GB" altLang="lv-LV"/>
              <a:pPr/>
              <a:t>25/03/2024</a:t>
            </a:fld>
            <a:endParaRPr lang="en-GB" altLang="lv-LV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C5FA556-C815-415B-FB47-DA7813A5A7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2B521E-2A6E-4FB5-868D-6CD24F8B1848}" type="slidenum">
              <a:rPr lang="en-GB" altLang="lv-LV"/>
              <a:pPr/>
              <a:t>3</a:t>
            </a:fld>
            <a:endParaRPr lang="en-GB" altLang="lv-LV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527B1B80-47D0-3BDA-DE0F-397ECDFC6A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122E647C-D137-FB60-9FCE-60ABC46CF1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v-LV" altLang="lv-LV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7C8B2B29-DF41-8477-2551-DAC00B299FE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74374AD-BAFE-489A-A62C-95C1E7ABAB53}" type="datetime1">
              <a:rPr lang="en-GB" altLang="lv-LV"/>
              <a:pPr/>
              <a:t>25/03/2024</a:t>
            </a:fld>
            <a:endParaRPr lang="en-GB" altLang="lv-LV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CC78E63-DF8F-937F-842C-89E64D5F81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0BDF77-EA04-4B80-B97A-0D80DF94BA12}" type="slidenum">
              <a:rPr lang="en-GB" altLang="lv-LV"/>
              <a:pPr/>
              <a:t>4</a:t>
            </a:fld>
            <a:endParaRPr lang="en-GB" altLang="lv-LV"/>
          </a:p>
        </p:txBody>
      </p:sp>
      <p:sp>
        <p:nvSpPr>
          <p:cNvPr id="101378" name="Rectangle 2">
            <a:extLst>
              <a:ext uri="{FF2B5EF4-FFF2-40B4-BE49-F238E27FC236}">
                <a16:creationId xmlns:a16="http://schemas.microsoft.com/office/drawing/2014/main" id="{7941850F-7A74-A383-4720-FE4852BCC7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C76C3DA7-82F1-67CE-732F-1EE21BB825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v-LV" altLang="lv-LV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D1A761C1-2F7A-0BB0-6E97-6982855CBE4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495DB0B-3F94-4493-96EE-388F9AE40AA7}" type="datetime1">
              <a:rPr lang="en-GB" altLang="lv-LV"/>
              <a:pPr/>
              <a:t>25/03/2024</a:t>
            </a:fld>
            <a:endParaRPr lang="en-GB" altLang="lv-LV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137E001-1222-ED6D-8C33-637C3F6BDF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1059AA-2394-4782-A378-916556954628}" type="slidenum">
              <a:rPr lang="en-GB" altLang="lv-LV"/>
              <a:pPr/>
              <a:t>5</a:t>
            </a:fld>
            <a:endParaRPr lang="en-GB" altLang="lv-LV"/>
          </a:p>
        </p:txBody>
      </p:sp>
      <p:sp>
        <p:nvSpPr>
          <p:cNvPr id="103426" name="Rectangle 2">
            <a:extLst>
              <a:ext uri="{FF2B5EF4-FFF2-40B4-BE49-F238E27FC236}">
                <a16:creationId xmlns:a16="http://schemas.microsoft.com/office/drawing/2014/main" id="{85191619-CD9C-9A5F-F3F7-0553394D2F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783BA0BE-028C-1F00-97CC-16A96B7278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v-LV" altLang="lv-LV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9FC612AF-D4E9-E143-0013-9D025A1F883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B943C71-932A-4A53-B04F-DEEBCE43EF84}" type="datetime1">
              <a:rPr lang="en-GB" altLang="lv-LV"/>
              <a:pPr/>
              <a:t>25/03/2024</a:t>
            </a:fld>
            <a:endParaRPr lang="en-GB" altLang="lv-LV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8AC0A6C-B4C9-99B1-074F-FA831F0D98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1DEC17-BAB8-4FFA-93F1-BEBF97B07A4A}" type="slidenum">
              <a:rPr lang="en-GB" altLang="lv-LV"/>
              <a:pPr/>
              <a:t>6</a:t>
            </a:fld>
            <a:endParaRPr lang="en-GB" altLang="lv-LV"/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27D8B1D4-669F-D7F5-4A28-D03FE019B2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CA085A06-1FE8-1659-F0F7-3FA90E8FBF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v-LV" altLang="lv-LV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A138D6B8-066C-FA73-1CA8-93E93F69EC7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7BCD536-D477-4F9B-9D19-6BD652AF0167}" type="datetime1">
              <a:rPr lang="en-GB" altLang="lv-LV"/>
              <a:pPr/>
              <a:t>25/03/2024</a:t>
            </a:fld>
            <a:endParaRPr lang="en-GB" altLang="lv-LV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C349826-2BD6-8AD0-FEFC-FA3F23E1B0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A6F492-4000-45AF-BDA5-1B539F134AB7}" type="slidenum">
              <a:rPr lang="en-GB" altLang="lv-LV"/>
              <a:pPr/>
              <a:t>7</a:t>
            </a:fld>
            <a:endParaRPr lang="en-GB" altLang="lv-LV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C0B86B66-CF4B-FC80-5213-4731BEB8FE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A6FA6D99-2F23-AB8D-1AC9-962F6B9B24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v-LV" altLang="lv-LV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D755F0CB-1308-72D9-9C2A-B00146A76D6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2EE4F79-8366-4211-A411-11D90FFD6ED3}" type="datetime1">
              <a:rPr lang="en-GB" altLang="lv-LV"/>
              <a:pPr/>
              <a:t>25/03/2024</a:t>
            </a:fld>
            <a:endParaRPr lang="en-GB" altLang="lv-LV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B136154A-2CD7-5ACF-3EB5-5D7BF68263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327B6A-8224-4255-B0E4-3D98CBF064B0}" type="slidenum">
              <a:rPr lang="en-GB" altLang="lv-LV"/>
              <a:pPr/>
              <a:t>8</a:t>
            </a:fld>
            <a:endParaRPr lang="en-GB" altLang="lv-LV"/>
          </a:p>
        </p:txBody>
      </p:sp>
      <p:sp>
        <p:nvSpPr>
          <p:cNvPr id="112642" name="Rectangle 2">
            <a:extLst>
              <a:ext uri="{FF2B5EF4-FFF2-40B4-BE49-F238E27FC236}">
                <a16:creationId xmlns:a16="http://schemas.microsoft.com/office/drawing/2014/main" id="{AE4D9A68-2BDD-2299-2D35-1DCDC7A8F1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D7FEFFC0-7384-8CE2-3A6B-BE3FBE8EFC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v-LV" altLang="lv-LV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183771D5-F968-64E4-44D8-FD3675886DC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174E4B8-DA8C-4771-B4C7-D1AA9A580872}" type="datetime1">
              <a:rPr lang="en-GB" altLang="lv-LV"/>
              <a:pPr/>
              <a:t>25/03/2024</a:t>
            </a:fld>
            <a:endParaRPr lang="en-GB" altLang="lv-LV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9DCAE6E-152B-F1B3-BE7E-7090CED03A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E1621B-C862-4E3D-8581-B60C9D8ACDBE}" type="slidenum">
              <a:rPr lang="en-GB" altLang="lv-LV"/>
              <a:pPr/>
              <a:t>9</a:t>
            </a:fld>
            <a:endParaRPr lang="en-GB" altLang="lv-LV"/>
          </a:p>
        </p:txBody>
      </p:sp>
      <p:sp>
        <p:nvSpPr>
          <p:cNvPr id="114690" name="Rectangle 2">
            <a:extLst>
              <a:ext uri="{FF2B5EF4-FFF2-40B4-BE49-F238E27FC236}">
                <a16:creationId xmlns:a16="http://schemas.microsoft.com/office/drawing/2014/main" id="{BD524804-944A-117F-E582-092008B7F6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8F75E85D-58AC-8B33-91F6-B6D24524A6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v-LV" altLang="lv-LV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2.bin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2D280E6-816D-1A67-50E4-F9E277151A3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7E03B00-F053-8F94-C559-96926A19E60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79867FAA-4B98-02E0-A04B-323E5D927CD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 algn="l">
              <a:defRPr/>
            </a:lvl1pPr>
          </a:lstStyle>
          <a:p>
            <a:endParaRPr lang="en-GB" alt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F13F3D95-8AEC-F83F-0FF3-A0F718FD90D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en-US"/>
              <a:t>June 7, 2007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B9379F32-F4D5-3DF6-E7DD-F724539430E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2465031-152D-48CB-BDA9-410AE5A96D6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127" name="Freeform 7">
            <a:extLst>
              <a:ext uri="{FF2B5EF4-FFF2-40B4-BE49-F238E27FC236}">
                <a16:creationId xmlns:a16="http://schemas.microsoft.com/office/drawing/2014/main" id="{E681005F-E8CF-594C-68D6-59B395EBE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00FF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lv-LV"/>
          </a:p>
        </p:txBody>
      </p:sp>
      <p:sp>
        <p:nvSpPr>
          <p:cNvPr id="5128" name="Line 8">
            <a:extLst>
              <a:ext uri="{FF2B5EF4-FFF2-40B4-BE49-F238E27FC236}">
                <a16:creationId xmlns:a16="http://schemas.microsoft.com/office/drawing/2014/main" id="{37426CC3-649C-AF4D-FBF8-AE611A49D6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lv-LV"/>
          </a:p>
        </p:txBody>
      </p:sp>
      <p:sp>
        <p:nvSpPr>
          <p:cNvPr id="5129" name="Line 9">
            <a:extLst>
              <a:ext uri="{FF2B5EF4-FFF2-40B4-BE49-F238E27FC236}">
                <a16:creationId xmlns:a16="http://schemas.microsoft.com/office/drawing/2014/main" id="{EE7D2EEB-591E-0D6D-466E-981536CA4016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113" y="3284538"/>
            <a:ext cx="5040312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lv-LV"/>
          </a:p>
        </p:txBody>
      </p:sp>
      <p:sp>
        <p:nvSpPr>
          <p:cNvPr id="5130" name="Rectangle 10">
            <a:extLst>
              <a:ext uri="{FF2B5EF4-FFF2-40B4-BE49-F238E27FC236}">
                <a16:creationId xmlns:a16="http://schemas.microsoft.com/office/drawing/2014/main" id="{A1705742-CB1E-ABB6-FBF0-4434963CA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lv-LV"/>
          </a:p>
        </p:txBody>
      </p:sp>
      <p:sp>
        <p:nvSpPr>
          <p:cNvPr id="5131" name="Rectangle 11">
            <a:extLst>
              <a:ext uri="{FF2B5EF4-FFF2-40B4-BE49-F238E27FC236}">
                <a16:creationId xmlns:a16="http://schemas.microsoft.com/office/drawing/2014/main" id="{E50283FB-E1EF-4B87-2248-52811B6EA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lv-LV"/>
          </a:p>
        </p:txBody>
      </p:sp>
      <p:graphicFrame>
        <p:nvGraphicFramePr>
          <p:cNvPr id="5132" name="Object 12">
            <a:extLst>
              <a:ext uri="{FF2B5EF4-FFF2-40B4-BE49-F238E27FC236}">
                <a16:creationId xmlns:a16="http://schemas.microsoft.com/office/drawing/2014/main" id="{3ED3F315-D3F9-C14D-D361-9A0561770E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8313" y="6237288"/>
          <a:ext cx="6477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1267472" imgH="962516" progId="Word.Picture.8">
                  <p:embed/>
                </p:oleObj>
              </mc:Choice>
              <mc:Fallback>
                <p:oleObj name="Picture" r:id="rId2" imgW="1267472" imgH="962516" progId="Word.Picture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6237288"/>
                        <a:ext cx="64770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ACA1C-3EAC-7E5C-4C67-90E7B52B2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0AAE71-C59E-320A-A354-B857F6A887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05568-0E2F-8946-F59D-52614F08E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A510D-BF66-C544-B9C9-2D16266CF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altLang="lv-LV"/>
              <a:t>2008/01/04</a:t>
            </a: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60CE7-B682-3FE1-609C-DAD1A461D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F0ECD-2A1D-486D-8396-B490827EAE5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3234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80A3BA-6588-AFC4-D317-C807621E3A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932C6B-C951-307B-A6BD-C995F2FE0A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F3ADC7-CCDC-1AEC-B56B-E74F84494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209E9-A614-CA7E-42BC-0688C19AD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altLang="lv-LV"/>
              <a:t>2008/01/04</a:t>
            </a: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65B0F-27C0-8C9F-A07E-03DA1FC05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575BA-7CAC-43F9-9BFA-04FEF0FC10D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3035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629AB-1DB2-1FAE-6690-D242E1E56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199B2-89CC-6FD6-B48C-8B184C0AB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14B57-EF98-EA24-BA3B-1D058CBAA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97662-4CE9-06F6-6B66-502508106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altLang="lv-LV"/>
              <a:t>2008/01/04</a:t>
            </a: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5E04D-93FD-024D-BCAF-9A2CC4CF9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647B1-3BA6-43D1-9326-8FA7BC47C6C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252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9F52A-20F5-BBB8-9FA4-3718D3A62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90E1F6-0E17-C53D-5996-8D1D18121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C8946-A450-262F-B1AC-0AB288D82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09E1D-3BED-B4BB-A409-5BCC1A10C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altLang="lv-LV"/>
              <a:t>2008/01/04</a:t>
            </a: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59D89-237A-9423-E8A6-D47636EC3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28423-E7BA-4D19-A2DF-4E2C7743AAB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8310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15DAB-1EAF-1B49-2605-F7E3724BB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26702-C479-8A58-D969-1C5433B8B8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2AA867-59B8-4067-BC2B-E7E3FBB616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EC179B-48FC-6CD5-8765-D05E9F93A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0807A0-8491-D07D-156F-7958CCCCC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altLang="lv-LV"/>
              <a:t>2008/01/04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88389D-6254-C928-07EE-97F44DCFD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420ED-2455-4CFD-B20E-6523DE9990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5148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D7F02-EAE5-AD72-AF4A-B8265F32B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E7F2B-867D-9951-950A-76699E181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9F330A-D79B-B451-8FC7-85B12E3DCD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B67F56-4499-23C0-1573-2427276FFD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112FA1-7DB4-98F0-9547-51E49721F2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2DB04E-435A-02C5-0628-080ACD985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DB8333-DC24-19A0-241A-C7AAE932F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altLang="lv-LV"/>
              <a:t>2008/01/04</a:t>
            </a:r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54A5C6-C393-3A3A-AD5C-5E9918B46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F318E-3F96-4ECA-9FC8-0EE2B888D17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7563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995D6-B161-C019-C14E-5397A630F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987478-BBCA-47FF-01DD-29A100C0D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F8ABAB-1A8D-0D34-9FA7-14826CFC7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altLang="lv-LV"/>
              <a:t>2008/01/04</a:t>
            </a:r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920AAB-E469-7251-80C6-9909F07A4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EEEC8-CD61-4634-97BE-64D9D5E3ABA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132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2BD072-FEEC-A25D-D320-856FC8C78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2CCF93-51DC-92A3-B667-5FBC4AF8D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altLang="lv-LV"/>
              <a:t>2008/01/04</a:t>
            </a:r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CAB12F-70F1-0DDF-3DB6-C20C03050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95C1B-4EA7-4373-9F66-22105728C21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4663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D0AF1-0527-C49D-4A5A-4CBBDE37C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862CB-A720-6339-3B34-200FE2F3F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9561FE-A947-EEF3-C38C-6FAE4F59BA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D21A9D-5CF1-33EF-1177-956034530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DA8801-797A-339A-DE28-24E4366B1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altLang="lv-LV"/>
              <a:t>2008/01/04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F3FCDC-D67E-F8B1-6B75-A254DB4E4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F6F00-B010-427C-B47C-5B63EB0CB1E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962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93898-A8BD-5305-41A3-4796775DB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2E2005-B419-6050-23FE-AF25287F3A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8084B1-17F7-603E-4389-6294591CD6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2EC921-F913-26BD-0247-ECE83DC1C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DB13C3-4242-3A87-5248-374708CC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altLang="lv-LV"/>
              <a:t>2008/01/04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7CEABA-A5BD-27A8-C4CD-45ACE79D3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5C30B-BDB0-45BB-B619-4FA3DFFF481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7067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4F4EB68-8606-A5E4-92A8-1F9F64A8CA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4582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8E553A1-3BE0-17E3-B3CD-F387BD6138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00200"/>
            <a:ext cx="8458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65EBA89E-6958-C389-8C5D-CCFF91BB566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76300" y="6248400"/>
            <a:ext cx="2247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r>
              <a:rPr lang="lv-LV" altLang="lv-LV"/>
              <a:t>2008/01/04</a:t>
            </a:r>
            <a:endParaRPr lang="en-GB" altLang="en-US" dirty="0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CF4EFA07-B9B7-3C8D-8D27-28033AF16EA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en-GB" altLang="en-US" dirty="0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DF4FEA00-D676-5971-2CE7-7BFAF77B24C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243638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9D0CFF56-5739-4C08-9543-B98FDE76142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4103" name="Freeform 7">
            <a:extLst>
              <a:ext uri="{FF2B5EF4-FFF2-40B4-BE49-F238E27FC236}">
                <a16:creationId xmlns:a16="http://schemas.microsoft.com/office/drawing/2014/main" id="{91781B4C-46C8-B96E-0404-0CAC13959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82563"/>
            <a:ext cx="8382000" cy="655637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00FF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lv-LV"/>
          </a:p>
        </p:txBody>
      </p:sp>
      <p:sp>
        <p:nvSpPr>
          <p:cNvPr id="4104" name="Line 8">
            <a:extLst>
              <a:ext uri="{FF2B5EF4-FFF2-40B4-BE49-F238E27FC236}">
                <a16:creationId xmlns:a16="http://schemas.microsoft.com/office/drawing/2014/main" id="{0489FD67-80DC-1DB0-80AF-6CC62A29DFC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lv-LV"/>
          </a:p>
        </p:txBody>
      </p:sp>
      <p:sp>
        <p:nvSpPr>
          <p:cNvPr id="4105" name="Line 9">
            <a:extLst>
              <a:ext uri="{FF2B5EF4-FFF2-40B4-BE49-F238E27FC236}">
                <a16:creationId xmlns:a16="http://schemas.microsoft.com/office/drawing/2014/main" id="{DEA0BD11-7438-C648-190A-875405B1E2C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1412875"/>
            <a:ext cx="5040312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lv-LV"/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F4B4E9F7-02E8-2CCF-CFF8-8A6903ED4B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lv-LV"/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1AA2BAD2-F6E7-E7AD-783A-4DAFDA221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lv-LV"/>
          </a:p>
        </p:txBody>
      </p:sp>
      <p:graphicFrame>
        <p:nvGraphicFramePr>
          <p:cNvPr id="4108" name="Object 12">
            <a:extLst>
              <a:ext uri="{FF2B5EF4-FFF2-40B4-BE49-F238E27FC236}">
                <a16:creationId xmlns:a16="http://schemas.microsoft.com/office/drawing/2014/main" id="{2EECCE46-A972-D7BD-B848-AF07F1B8F2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724327"/>
              </p:ext>
            </p:extLst>
          </p:nvPr>
        </p:nvGraphicFramePr>
        <p:xfrm>
          <a:off x="228600" y="6243638"/>
          <a:ext cx="6477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13" imgW="1267472" imgH="962516" progId="Word.Picture.8">
                  <p:embed/>
                </p:oleObj>
              </mc:Choice>
              <mc:Fallback>
                <p:oleObj name="Picture" r:id="rId13" imgW="1267472" imgH="962516" progId="Word.Picture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6243638"/>
                        <a:ext cx="64770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9900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rgbClr val="006600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1800" i="1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rgbClr val="008000"/>
        </a:buClr>
        <a:buSzPct val="75000"/>
        <a:buFont typeface="Wingdings" panose="05000000000000000000" pitchFamily="2" charset="2"/>
        <a:buChar char="§"/>
        <a:defRPr sz="1600" i="1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D449CFD1-6C7B-DB56-D7C1-56EFBEE88C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012D7D3-0293-426E-BD8F-2C1EA4DD3CA3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86020" name="Rectangle 4">
            <a:extLst>
              <a:ext uri="{FF2B5EF4-FFF2-40B4-BE49-F238E27FC236}">
                <a16:creationId xmlns:a16="http://schemas.microsoft.com/office/drawing/2014/main" id="{BA2A7A0E-8100-2F88-D1F0-4CC8E8D219C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1" y="1295400"/>
            <a:ext cx="7848600" cy="1752600"/>
          </a:xfrm>
        </p:spPr>
        <p:txBody>
          <a:bodyPr/>
          <a:lstStyle/>
          <a:p>
            <a:r>
              <a:rPr lang="lv-LV" altLang="lv-LV" sz="3600" dirty="0"/>
              <a:t>Lauksaimnieku skatījums uz politikas attīstību. </a:t>
            </a:r>
            <a:br>
              <a:rPr lang="lv-LV" altLang="lv-LV" sz="3600" dirty="0"/>
            </a:br>
            <a:r>
              <a:rPr lang="lv-LV" altLang="lv-LV" sz="2800" dirty="0"/>
              <a:t>Mirkli pirms </a:t>
            </a:r>
            <a:r>
              <a:rPr lang="en-GB" altLang="lv-LV" sz="2800" dirty="0"/>
              <a:t>ES </a:t>
            </a:r>
            <a:r>
              <a:rPr lang="en-GB" altLang="lv-LV" sz="2800" dirty="0" err="1"/>
              <a:t>lauksaimniec</a:t>
            </a:r>
            <a:r>
              <a:rPr lang="lv-LV" altLang="lv-LV" sz="2800" dirty="0" err="1"/>
              <a:t>ības</a:t>
            </a:r>
            <a:r>
              <a:rPr lang="lv-LV" altLang="lv-LV" sz="2800" dirty="0"/>
              <a:t> un lauku attīstības politikas veselības pārbaudes</a:t>
            </a:r>
            <a:endParaRPr lang="en-GB" altLang="lv-LV" sz="3600" dirty="0"/>
          </a:p>
        </p:txBody>
      </p:sp>
      <p:sp>
        <p:nvSpPr>
          <p:cNvPr id="86021" name="Rectangle 5">
            <a:extLst>
              <a:ext uri="{FF2B5EF4-FFF2-40B4-BE49-F238E27FC236}">
                <a16:creationId xmlns:a16="http://schemas.microsoft.com/office/drawing/2014/main" id="{2A0C018A-C608-1491-299F-0A93BC6A5F0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altLang="lv-LV" dirty="0"/>
              <a:t>Andris Miglavs, Guna Salputra (LVAEI),</a:t>
            </a:r>
          </a:p>
          <a:p>
            <a:r>
              <a:rPr lang="en-US" altLang="lv-LV" dirty="0" err="1"/>
              <a:t>Diskusij</a:t>
            </a:r>
            <a:r>
              <a:rPr lang="lv-LV" altLang="lv-LV" dirty="0"/>
              <a:t>ai ZM</a:t>
            </a:r>
            <a:r>
              <a:rPr lang="en-US" altLang="lv-LV" dirty="0"/>
              <a:t>,</a:t>
            </a:r>
            <a:r>
              <a:rPr lang="lv-LV" altLang="lv-LV" dirty="0"/>
              <a:t> 2008.gada 4.janvārī	</a:t>
            </a:r>
            <a:endParaRPr lang="en-GB" altLang="lv-LV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9FF7C13-5858-EE32-017A-7725AB8F9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974B-6308-4866-9D2C-01275B62E886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115714" name="Rectangle 2">
            <a:extLst>
              <a:ext uri="{FF2B5EF4-FFF2-40B4-BE49-F238E27FC236}">
                <a16:creationId xmlns:a16="http://schemas.microsoft.com/office/drawing/2014/main" id="{BC651ABA-523A-F0FA-2CEB-08DB8FEC5A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sz="3800"/>
              <a:t>Aptaujas rezultāti (9)</a:t>
            </a:r>
            <a:br>
              <a:rPr lang="lv-LV" altLang="lv-LV" sz="3800"/>
            </a:br>
            <a:r>
              <a:rPr lang="lv-LV" altLang="lv-LV" sz="2400"/>
              <a:t>attieksme pret  piena pārdošanas kvotu atcelšanu piena ražošanas saimniecībās atkarībā no piena produkcijas īpatsvars saimniecību ieņēmumos</a:t>
            </a:r>
            <a:r>
              <a:rPr lang="lv-LV" altLang="lv-LV" sz="3800"/>
              <a:t> </a:t>
            </a:r>
            <a:endParaRPr lang="en-GB" altLang="lv-LV" sz="3800"/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0A1B5413-A65B-ACE9-9AA6-B5F9C9D496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lv-LV" altLang="lv-LV"/>
          </a:p>
          <a:p>
            <a:pPr>
              <a:buFont typeface="Wingdings" panose="05000000000000000000" pitchFamily="2" charset="2"/>
              <a:buNone/>
            </a:pPr>
            <a:endParaRPr lang="lv-LV" altLang="lv-LV"/>
          </a:p>
        </p:txBody>
      </p:sp>
      <p:pic>
        <p:nvPicPr>
          <p:cNvPr id="115718" name="Picture 6">
            <a:extLst>
              <a:ext uri="{FF2B5EF4-FFF2-40B4-BE49-F238E27FC236}">
                <a16:creationId xmlns:a16="http://schemas.microsoft.com/office/drawing/2014/main" id="{D2F3EEF5-BD7A-9EDA-507F-759EB3AFB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19400"/>
            <a:ext cx="8763000" cy="334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5716" name="AutoShape 4">
            <a:extLst>
              <a:ext uri="{FF2B5EF4-FFF2-40B4-BE49-F238E27FC236}">
                <a16:creationId xmlns:a16="http://schemas.microsoft.com/office/drawing/2014/main" id="{53BAD6F2-F5FB-A4F1-FF78-5876DC96E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600200"/>
            <a:ext cx="3657600" cy="1143000"/>
          </a:xfrm>
          <a:prstGeom prst="wedgeRoundRectCallout">
            <a:avLst>
              <a:gd name="adj1" fmla="val -62977"/>
              <a:gd name="adj2" fmla="val 48194"/>
              <a:gd name="adj3" fmla="val 16667"/>
            </a:avLst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lv-LV" altLang="lv-LV" sz="1400" dirty="0"/>
              <a:t>Aptuveni puse no aptaujātiem piena ražotājiem atbalsta piena kvotas atcelšanu pēc iespējas ātrāk, bet vēl aptuveni 30% atbalsta to atcelšanu pakāpeniski tuvāko gadu laikā.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6F729A68-809B-98FD-4A96-3B0A03C0E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45682-6AB5-4386-8F96-C299521899E5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94210" name="Rectangle 2">
            <a:extLst>
              <a:ext uri="{FF2B5EF4-FFF2-40B4-BE49-F238E27FC236}">
                <a16:creationId xmlns:a16="http://schemas.microsoft.com/office/drawing/2014/main" id="{ABB82706-A2E3-6EB8-5A6B-8DD5330017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sz="3800" dirty="0"/>
              <a:t>Lauksaimnieku skatījums uz politikas attīstību. Viedokļu aptauja.</a:t>
            </a:r>
            <a:endParaRPr lang="en-GB" altLang="lv-LV" sz="3800" dirty="0"/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5DFD1BE3-98B6-B343-E1BC-497D1F8CB2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lv-LV" altLang="lv-LV" dirty="0"/>
              <a:t>Aptauja veikta 2007.gada novembra mēnesī, LVAEI sadarbībā ar pētījumu centru SKDS.</a:t>
            </a:r>
          </a:p>
          <a:p>
            <a:pPr>
              <a:buFont typeface="Wingdings" panose="05000000000000000000" pitchFamily="2" charset="2"/>
              <a:buNone/>
            </a:pPr>
            <a:r>
              <a:rPr lang="lv-LV" altLang="lv-LV" dirty="0"/>
              <a:t>Aptaujas mērķis - uzzināt viedokļus par ES KLP attīstības procesu kopumā un vēlamās politikas īstenošanai nepieciešamiem instrumentiem.</a:t>
            </a:r>
          </a:p>
          <a:p>
            <a:r>
              <a:rPr lang="lv-LV" altLang="lv-LV" dirty="0"/>
              <a:t>Aptaujā iekļauto saimniecību izlase – 412 saimniecības. Rezultāti attiecināmi reģionu un dažāda (&gt;2 ELV) ekonomiskā lieluma saimniecību grupās.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C6E1613D-3966-0B73-5A7A-BB05EC5E3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146BD-9425-4863-9349-26C451A0F594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96258" name="Rectangle 2">
            <a:extLst>
              <a:ext uri="{FF2B5EF4-FFF2-40B4-BE49-F238E27FC236}">
                <a16:creationId xmlns:a16="http://schemas.microsoft.com/office/drawing/2014/main" id="{94F36EA1-6D90-B74A-EC96-BADC33238C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31775"/>
            <a:ext cx="8458200" cy="1139825"/>
          </a:xfrm>
        </p:spPr>
        <p:txBody>
          <a:bodyPr/>
          <a:lstStyle/>
          <a:p>
            <a:r>
              <a:rPr lang="lv-LV" altLang="lv-LV" sz="3800" dirty="0"/>
              <a:t>Aptaujas rezultāti (1)</a:t>
            </a:r>
            <a:br>
              <a:rPr lang="lv-LV" altLang="lv-LV" sz="3800" dirty="0"/>
            </a:br>
            <a:r>
              <a:rPr lang="lv-LV" altLang="lv-LV" sz="3800" dirty="0"/>
              <a:t>Tiešmaksājumu piešķiršanas kritēriji </a:t>
            </a:r>
            <a:br>
              <a:rPr lang="lv-LV" altLang="lv-LV" sz="3800" dirty="0"/>
            </a:br>
            <a:r>
              <a:rPr lang="lv-LV" altLang="lv-LV" sz="2400" dirty="0"/>
              <a:t>Vai un kā mainās viedoklis atkarībā no saimniecības apgrozījuma</a:t>
            </a:r>
            <a:endParaRPr lang="en-GB" altLang="lv-LV" sz="2400" dirty="0"/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3C08BFCD-E335-15D8-E58A-15E531A3F7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lv-LV" altLang="lv-LV"/>
          </a:p>
          <a:p>
            <a:pPr>
              <a:buFont typeface="Wingdings" panose="05000000000000000000" pitchFamily="2" charset="2"/>
              <a:buNone/>
            </a:pPr>
            <a:endParaRPr lang="lv-LV" altLang="lv-LV"/>
          </a:p>
        </p:txBody>
      </p:sp>
      <p:pic>
        <p:nvPicPr>
          <p:cNvPr id="96262" name="Picture 6">
            <a:extLst>
              <a:ext uri="{FF2B5EF4-FFF2-40B4-BE49-F238E27FC236}">
                <a16:creationId xmlns:a16="http://schemas.microsoft.com/office/drawing/2014/main" id="{2427FA89-6728-0A2C-2223-F0CDF382E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81200"/>
            <a:ext cx="7246938" cy="417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6263" name="AutoShape 7">
            <a:extLst>
              <a:ext uri="{FF2B5EF4-FFF2-40B4-BE49-F238E27FC236}">
                <a16:creationId xmlns:a16="http://schemas.microsoft.com/office/drawing/2014/main" id="{DCF78AB7-D155-10AE-AB78-8879B4AEA5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86000"/>
            <a:ext cx="2971800" cy="1219200"/>
          </a:xfrm>
          <a:prstGeom prst="wedgeRoundRectCallout">
            <a:avLst>
              <a:gd name="adj1" fmla="val 85082"/>
              <a:gd name="adj2" fmla="val 85743"/>
              <a:gd name="adj3" fmla="val 16667"/>
            </a:avLst>
          </a:prstGeom>
          <a:solidFill>
            <a:srgbClr val="FFFF99">
              <a:alpha val="31000"/>
            </a:srgb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r>
              <a:rPr lang="lv-LV" altLang="lv-LV" sz="1600" dirty="0"/>
              <a:t>Neatkarīgi no apgrozījuma</a:t>
            </a:r>
          </a:p>
          <a:p>
            <a:r>
              <a:rPr lang="lv-LV" altLang="lv-LV" sz="1600" dirty="0"/>
              <a:t>tiek atbalstīta maksājumu saistība ar pašreizējo ražošanas līmeni.</a:t>
            </a:r>
            <a:r>
              <a:rPr lang="lv-LV" altLang="lv-LV" dirty="0"/>
              <a:t>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19D5AE42-9946-A0C7-FCEE-73E8F3D51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88AFF-2757-4FD1-A38C-670251FC17A5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00354" name="Rectangle 2">
            <a:extLst>
              <a:ext uri="{FF2B5EF4-FFF2-40B4-BE49-F238E27FC236}">
                <a16:creationId xmlns:a16="http://schemas.microsoft.com/office/drawing/2014/main" id="{20F27E4B-52F1-1B2D-A7FE-E13D32D385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sz="3800"/>
              <a:t>Aptaujas rezultāti (2)</a:t>
            </a:r>
            <a:br>
              <a:rPr lang="lv-LV" altLang="lv-LV" sz="3800"/>
            </a:br>
            <a:r>
              <a:rPr lang="lv-LV" altLang="lv-LV" sz="3200"/>
              <a:t>Attieksme pret dažādām tiešmaksājumu sistēmām saistībā ar platību deklarēšanu </a:t>
            </a:r>
            <a:endParaRPr lang="en-GB" altLang="lv-LV" sz="3200"/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333BFA35-8B8E-B3BF-A66D-C4C3F86CDD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lv-LV" altLang="lv-LV"/>
          </a:p>
          <a:p>
            <a:pPr>
              <a:buFont typeface="Wingdings" panose="05000000000000000000" pitchFamily="2" charset="2"/>
              <a:buNone/>
            </a:pPr>
            <a:endParaRPr lang="lv-LV" altLang="lv-LV"/>
          </a:p>
        </p:txBody>
      </p:sp>
      <p:pic>
        <p:nvPicPr>
          <p:cNvPr id="100358" name="Picture 6">
            <a:extLst>
              <a:ext uri="{FF2B5EF4-FFF2-40B4-BE49-F238E27FC236}">
                <a16:creationId xmlns:a16="http://schemas.microsoft.com/office/drawing/2014/main" id="{C058E734-8433-2623-3D2C-16044AAE3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38400"/>
            <a:ext cx="82296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0357" name="AutoShape 5">
            <a:extLst>
              <a:ext uri="{FF2B5EF4-FFF2-40B4-BE49-F238E27FC236}">
                <a16:creationId xmlns:a16="http://schemas.microsoft.com/office/drawing/2014/main" id="{6F0CD2B3-98B3-98AF-49E1-387D04A6A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905000"/>
            <a:ext cx="4267200" cy="2209800"/>
          </a:xfrm>
          <a:prstGeom prst="wedgeRoundRectCallout">
            <a:avLst>
              <a:gd name="adj1" fmla="val 52528"/>
              <a:gd name="adj2" fmla="val 41523"/>
              <a:gd name="adj3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lv-LV" altLang="lv-LV" sz="1300" dirty="0"/>
              <a:t>75% saimniecību būtu gatavas katru gadu deklarēt atbalstam atbilstošos hektārus, rēķinoties,  ka valsts kopējais atbalsta apjoms paliek nemainīgs, un, jo lielāks deklarēto hektāru skaits, jo lielāks iespējamais atbalsta likmes samazinājums.</a:t>
            </a:r>
          </a:p>
          <a:p>
            <a:r>
              <a:rPr lang="lv-LV" altLang="lv-LV" sz="1300" dirty="0"/>
              <a:t>Jo lielāks ir saimniecības apgrozījums, jo konkrētāks viedoklis. 16% no mazāka apgrozījuma saimniecību grupas nav varējušas formulēt atbildi, savukārt lielākā apgrozījuma grupā to nav varējuši izdarīt tikai 6%.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D34DE80-D311-2A84-C01D-442926623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ADDC-854B-4AE0-9CD6-2ED0F32B1104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02402" name="Rectangle 2">
            <a:extLst>
              <a:ext uri="{FF2B5EF4-FFF2-40B4-BE49-F238E27FC236}">
                <a16:creationId xmlns:a16="http://schemas.microsoft.com/office/drawing/2014/main" id="{EBCFF8C6-FDAF-EB0B-D4D0-8827FAB02F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31775"/>
            <a:ext cx="8458200" cy="1139825"/>
          </a:xfrm>
        </p:spPr>
        <p:txBody>
          <a:bodyPr/>
          <a:lstStyle/>
          <a:p>
            <a:r>
              <a:rPr lang="lv-LV" altLang="lv-LV" sz="3800" dirty="0"/>
              <a:t>Aptaujas rezultāti (3)</a:t>
            </a:r>
            <a:br>
              <a:rPr lang="lv-LV" altLang="lv-LV" sz="3800" dirty="0"/>
            </a:br>
            <a:r>
              <a:rPr lang="lv-LV" altLang="lv-LV" sz="2800" dirty="0"/>
              <a:t>Cik lielā mērā iepriekšējā gada laikā gūtie ienākumi ir izlietoti saimniecību attīstībai vai dzīves līmeņa uzlabošanai</a:t>
            </a:r>
            <a:endParaRPr lang="en-GB" altLang="lv-LV" sz="2800" dirty="0"/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70AD47B7-C2DA-DDA0-8E07-669F82ADFE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lv-LV" altLang="lv-LV"/>
          </a:p>
          <a:p>
            <a:pPr>
              <a:buFont typeface="Wingdings" panose="05000000000000000000" pitchFamily="2" charset="2"/>
              <a:buNone/>
            </a:pPr>
            <a:endParaRPr lang="lv-LV" altLang="lv-LV"/>
          </a:p>
        </p:txBody>
      </p:sp>
      <p:pic>
        <p:nvPicPr>
          <p:cNvPr id="102407" name="Picture 7">
            <a:extLst>
              <a:ext uri="{FF2B5EF4-FFF2-40B4-BE49-F238E27FC236}">
                <a16:creationId xmlns:a16="http://schemas.microsoft.com/office/drawing/2014/main" id="{13B4EA12-B5C2-B299-1663-B043557BDE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57400"/>
            <a:ext cx="7391400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8" name="Text Box 8">
            <a:extLst>
              <a:ext uri="{FF2B5EF4-FFF2-40B4-BE49-F238E27FC236}">
                <a16:creationId xmlns:a16="http://schemas.microsoft.com/office/drawing/2014/main" id="{5BBD3CB9-BC3C-7D97-F51E-87C7C888E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6096000"/>
            <a:ext cx="64547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lv-LV" altLang="lv-LV" sz="1600"/>
              <a:t>saimniecību skaits kopā, kā arī atkarībā no saimniecību ieņēmumiem </a:t>
            </a:r>
          </a:p>
          <a:p>
            <a:pPr algn="l"/>
            <a:r>
              <a:rPr lang="lv-LV" altLang="lv-LV" sz="1600"/>
              <a:t>(% no ieņēmumu grupas saimniecībām) </a:t>
            </a:r>
          </a:p>
        </p:txBody>
      </p:sp>
      <p:sp>
        <p:nvSpPr>
          <p:cNvPr id="102409" name="AutoShape 9">
            <a:extLst>
              <a:ext uri="{FF2B5EF4-FFF2-40B4-BE49-F238E27FC236}">
                <a16:creationId xmlns:a16="http://schemas.microsoft.com/office/drawing/2014/main" id="{4D11A340-2C23-2330-F781-0E2AFD75A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657600"/>
            <a:ext cx="2133600" cy="2209800"/>
          </a:xfrm>
          <a:prstGeom prst="wedgeRoundRectCallout">
            <a:avLst>
              <a:gd name="adj1" fmla="val 68380"/>
              <a:gd name="adj2" fmla="val 1958"/>
              <a:gd name="adj3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lv-LV" altLang="lv-LV" sz="1200" dirty="0"/>
              <a:t>Lielākā daļa gūto ienākumu ir izlietoti drīzāk dzīves līmeņa uzlabošanai  nekā ieguldījumiem uzņēmumu attīstībā. Nozīmīgas atšķirības starp saimniecībām ar dažādu apgrozījuma līmeni ienākumu izlietojumā nepastāv.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943DE4D7-684F-B1E3-B9CF-377B96007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8BB8-7442-4126-80CE-722911E93355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06498" name="Rectangle 2">
            <a:extLst>
              <a:ext uri="{FF2B5EF4-FFF2-40B4-BE49-F238E27FC236}">
                <a16:creationId xmlns:a16="http://schemas.microsoft.com/office/drawing/2014/main" id="{CBB9E32E-864D-7AB6-4BE6-3382BBA063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sz="3800"/>
              <a:t>Aptaujas rezultāti (4)</a:t>
            </a:r>
            <a:br>
              <a:rPr lang="lv-LV" altLang="lv-LV" sz="3800"/>
            </a:br>
            <a:r>
              <a:rPr lang="lv-LV" altLang="lv-LV" sz="3200"/>
              <a:t>Viedokļi par ar ražošanu nesaistīto tiešmaksājumu likmju noteikšanu</a:t>
            </a:r>
            <a:r>
              <a:rPr lang="lv-LV" altLang="lv-LV" sz="3800"/>
              <a:t> </a:t>
            </a:r>
            <a:endParaRPr lang="en-GB" altLang="lv-LV" sz="3800"/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DFC8A2A0-E2B8-6F1C-617E-DF125DE38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lv-LV" altLang="lv-LV"/>
          </a:p>
          <a:p>
            <a:pPr>
              <a:buFont typeface="Wingdings" panose="05000000000000000000" pitchFamily="2" charset="2"/>
              <a:buNone/>
            </a:pPr>
            <a:endParaRPr lang="lv-LV" altLang="lv-LV"/>
          </a:p>
        </p:txBody>
      </p:sp>
      <p:pic>
        <p:nvPicPr>
          <p:cNvPr id="106682" name="Picture 186">
            <a:extLst>
              <a:ext uri="{FF2B5EF4-FFF2-40B4-BE49-F238E27FC236}">
                <a16:creationId xmlns:a16="http://schemas.microsoft.com/office/drawing/2014/main" id="{766DE4F4-35A2-8977-2F66-B27EB7DF5A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133600"/>
            <a:ext cx="6708775" cy="406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501" name="AutoShape 5">
            <a:extLst>
              <a:ext uri="{FF2B5EF4-FFF2-40B4-BE49-F238E27FC236}">
                <a16:creationId xmlns:a16="http://schemas.microsoft.com/office/drawing/2014/main" id="{0C32E401-AABD-BEEC-3204-62E04A223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286000"/>
            <a:ext cx="4191000" cy="2362200"/>
          </a:xfrm>
          <a:prstGeom prst="wedgeRoundRectCallout">
            <a:avLst>
              <a:gd name="adj1" fmla="val 60301"/>
              <a:gd name="adj2" fmla="val 40458"/>
              <a:gd name="adj3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lv-LV" altLang="lv-LV" sz="1300" dirty="0"/>
              <a:t>Ievērojot, ka ar ražošanu nesaistītie tiešmaksājumi ietekmē lauksaimniecības zemes cenu un nomas maksas pieaugumu, tomēr 62% no aptaujas dalībniekiem vēlas saņemt visā Eiropā uz 1ha vienādu, bet maksimāli augstu tiešmaksājumu likmi</a:t>
            </a:r>
          </a:p>
          <a:p>
            <a:r>
              <a:rPr lang="lv-LV" altLang="lv-LV" sz="1300" dirty="0"/>
              <a:t>Tikai 22% no respondentiem atzīst, ka likme nedrīkstētu sasniegt zāles appļaušanas izmaksas.</a:t>
            </a:r>
          </a:p>
          <a:p>
            <a:r>
              <a:rPr lang="lv-LV" altLang="lv-LV" sz="1300" dirty="0"/>
              <a:t>Naudas novirzīšanu no atdalītajiem tiešmaksājumiem uz citiem mērķiem atzīst tikai 2% no zemniekiem.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F591A025-BE81-E402-A616-CB97545E9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BAA4C-8BE2-4CD1-AF8C-466226A49D92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09570" name="Rectangle 2">
            <a:extLst>
              <a:ext uri="{FF2B5EF4-FFF2-40B4-BE49-F238E27FC236}">
                <a16:creationId xmlns:a16="http://schemas.microsoft.com/office/drawing/2014/main" id="{9A46462F-2424-B7B9-212E-4E3CA04AA5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sz="3800" dirty="0"/>
              <a:t>Aptaujas rezultāti (6)</a:t>
            </a:r>
            <a:br>
              <a:rPr lang="lv-LV" altLang="lv-LV" sz="3800" dirty="0"/>
            </a:br>
            <a:r>
              <a:rPr lang="lv-LV" altLang="lv-LV" sz="3200" dirty="0"/>
              <a:t>Viedokļi par ar ražošanu nesaistīto tiešmaksājumu likmju noteikšanu</a:t>
            </a:r>
            <a:r>
              <a:rPr lang="lv-LV" altLang="lv-LV" sz="3800" dirty="0"/>
              <a:t> </a:t>
            </a:r>
            <a:endParaRPr lang="en-GB" altLang="lv-LV" sz="3800" dirty="0"/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E7BC4636-4937-E6FF-05D1-8B8219B0C2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lv-LV" altLang="lv-LV"/>
          </a:p>
          <a:p>
            <a:pPr>
              <a:buFont typeface="Wingdings" panose="05000000000000000000" pitchFamily="2" charset="2"/>
              <a:buNone/>
            </a:pPr>
            <a:endParaRPr lang="lv-LV" altLang="lv-LV"/>
          </a:p>
        </p:txBody>
      </p:sp>
      <p:pic>
        <p:nvPicPr>
          <p:cNvPr id="109574" name="Picture 6">
            <a:extLst>
              <a:ext uri="{FF2B5EF4-FFF2-40B4-BE49-F238E27FC236}">
                <a16:creationId xmlns:a16="http://schemas.microsoft.com/office/drawing/2014/main" id="{553FBE49-FF96-5020-FFDE-86581D3CCF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133600"/>
            <a:ext cx="7239000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9573" name="AutoShape 5">
            <a:extLst>
              <a:ext uri="{FF2B5EF4-FFF2-40B4-BE49-F238E27FC236}">
                <a16:creationId xmlns:a16="http://schemas.microsoft.com/office/drawing/2014/main" id="{9DEC4CA2-0C3F-4284-64A6-CAA31790E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86000"/>
            <a:ext cx="3048000" cy="1828800"/>
          </a:xfrm>
          <a:prstGeom prst="wedgeRoundRectCallout">
            <a:avLst>
              <a:gd name="adj1" fmla="val 81199"/>
              <a:gd name="adj2" fmla="val -36023"/>
              <a:gd name="adj3" fmla="val 16667"/>
            </a:avLst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lv-LV" altLang="lv-LV" sz="1400" dirty="0"/>
              <a:t>Šie viedokļi </a:t>
            </a:r>
            <a:r>
              <a:rPr lang="lv-LV" altLang="lv-LV" sz="1400" b="1" dirty="0"/>
              <a:t>ir pretrunā</a:t>
            </a:r>
            <a:r>
              <a:rPr lang="lv-LV" altLang="lv-LV" sz="1400" dirty="0"/>
              <a:t> ar atbildēm uz iepriekšējo jautājumu.  78% ir atzinuši, ka jāņem vērā izmaksas par zemes uzturēšanu labā lauksaimniecības stāvoklī, kas faktiski ir zāles pļaušanas izmaksas.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7E3E65D-C90F-71CB-F30E-1E2A8FAD9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D6933-2BD7-49B9-831B-8E40331C5B6A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4F33F868-5ACE-57F6-96E0-935AF6FAD1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sz="3800"/>
              <a:t>Aptaujas rezultāti (7)</a:t>
            </a:r>
            <a:br>
              <a:rPr lang="lv-LV" altLang="lv-LV" sz="3800"/>
            </a:br>
            <a:r>
              <a:rPr lang="lv-LV" altLang="lv-LV" sz="3800"/>
              <a:t>kādai vajadzētu būt minimālai platībai, par kuru tiek piešķirti tiešmaksājumi </a:t>
            </a:r>
            <a:endParaRPr lang="en-GB" altLang="lv-LV" sz="3800"/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A6E84838-5A69-521A-2CBD-BA380DC190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lv-LV" altLang="lv-LV"/>
          </a:p>
          <a:p>
            <a:pPr>
              <a:buFont typeface="Wingdings" panose="05000000000000000000" pitchFamily="2" charset="2"/>
              <a:buNone/>
            </a:pPr>
            <a:endParaRPr lang="lv-LV" altLang="lv-LV"/>
          </a:p>
        </p:txBody>
      </p:sp>
      <p:pic>
        <p:nvPicPr>
          <p:cNvPr id="111622" name="Picture 6">
            <a:extLst>
              <a:ext uri="{FF2B5EF4-FFF2-40B4-BE49-F238E27FC236}">
                <a16:creationId xmlns:a16="http://schemas.microsoft.com/office/drawing/2014/main" id="{2FC2F209-4EC0-1F55-459E-CAA9ABDE4E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25" y="2209800"/>
            <a:ext cx="8385175" cy="396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1621" name="AutoShape 5">
            <a:extLst>
              <a:ext uri="{FF2B5EF4-FFF2-40B4-BE49-F238E27FC236}">
                <a16:creationId xmlns:a16="http://schemas.microsoft.com/office/drawing/2014/main" id="{54D401A0-714F-995A-E142-3F05075C8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057400"/>
            <a:ext cx="3200400" cy="2286000"/>
          </a:xfrm>
          <a:prstGeom prst="wedgeRoundRectCallout">
            <a:avLst>
              <a:gd name="adj1" fmla="val 68005"/>
              <a:gd name="adj2" fmla="val -9931"/>
              <a:gd name="adj3" fmla="val 16667"/>
            </a:avLst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lv-LV" altLang="lv-LV" sz="1200" dirty="0"/>
              <a:t>Atkarībā no saimniecību ieņēmumiem, mainās viedoklis, kādai vajadzētu būt minimālai platībai, par kuru tiek piešķirti tiešmaksājumi. To zemnieku, kuru apgrozījums nepārsniedz 20 tūkst. latu, vairākums atbalsta vai nu 0,3 vai 1 hektāra robežas noteikšanu (76%). 74% no vidēja apgrozījuma saimniecībām atbalsta 1 vai 5 hektāru sliekšņa noteikšanu. 51% no 40 tūkst. latu apgrozījuma saimniecībām atbalsta 5 ha minimālo platību.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A2A1B44D-7AFA-F037-856C-BD7EC9665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6329-08E7-4694-9EA6-F3A1B16AEE23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113666" name="Rectangle 2">
            <a:extLst>
              <a:ext uri="{FF2B5EF4-FFF2-40B4-BE49-F238E27FC236}">
                <a16:creationId xmlns:a16="http://schemas.microsoft.com/office/drawing/2014/main" id="{972B8CB1-EEC0-65C9-C20F-67C0D10CDF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sz="3800" dirty="0"/>
              <a:t>Aptaujas rezultāti (8)</a:t>
            </a:r>
            <a:br>
              <a:rPr lang="lv-LV" altLang="lv-LV" sz="3800" dirty="0"/>
            </a:br>
            <a:r>
              <a:rPr lang="lv-LV" altLang="lv-LV" sz="2400" dirty="0"/>
              <a:t>kādiem mērķiem būtu novirzāms iespējamas tiešmaksājumu samazināšanas rezultātā atbrīvojies finansējums</a:t>
            </a:r>
            <a:r>
              <a:rPr lang="lv-LV" altLang="lv-LV" sz="3800" dirty="0"/>
              <a:t> </a:t>
            </a:r>
            <a:endParaRPr lang="en-GB" altLang="lv-LV" sz="3800" dirty="0"/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0F6591F1-E7A9-5E98-5D69-8134DA3A38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lv-LV" altLang="lv-LV"/>
          </a:p>
          <a:p>
            <a:pPr>
              <a:buFont typeface="Wingdings" panose="05000000000000000000" pitchFamily="2" charset="2"/>
              <a:buNone/>
            </a:pPr>
            <a:endParaRPr lang="lv-LV" altLang="lv-LV"/>
          </a:p>
        </p:txBody>
      </p:sp>
      <p:sp>
        <p:nvSpPr>
          <p:cNvPr id="113669" name="AutoShape 5">
            <a:extLst>
              <a:ext uri="{FF2B5EF4-FFF2-40B4-BE49-F238E27FC236}">
                <a16:creationId xmlns:a16="http://schemas.microsoft.com/office/drawing/2014/main" id="{016F195C-1944-860E-9375-732929BDE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905000"/>
            <a:ext cx="2819400" cy="1219200"/>
          </a:xfrm>
          <a:prstGeom prst="wedgeRoundRectCallout">
            <a:avLst>
              <a:gd name="adj1" fmla="val 45778"/>
              <a:gd name="adj2" fmla="val 127606"/>
              <a:gd name="adj3" fmla="val 16667"/>
            </a:avLst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lv-LV" altLang="lv-LV" dirty="0"/>
              <a:t>Priekšroka tiek dota vietējas nozīmes lauku ceļu kvalitātes uzlabošanai </a:t>
            </a:r>
          </a:p>
        </p:txBody>
      </p:sp>
      <p:pic>
        <p:nvPicPr>
          <p:cNvPr id="113670" name="Picture 6">
            <a:extLst>
              <a:ext uri="{FF2B5EF4-FFF2-40B4-BE49-F238E27FC236}">
                <a16:creationId xmlns:a16="http://schemas.microsoft.com/office/drawing/2014/main" id="{2931485B-F524-52D7-DE47-2752DB6179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00400"/>
            <a:ext cx="8477250" cy="261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lv-LV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lv-LV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AM_new</Template>
  <TotalTime>3363</TotalTime>
  <Words>602</Words>
  <Application>Microsoft Office PowerPoint</Application>
  <PresentationFormat>On-screen Show (4:3)</PresentationFormat>
  <Paragraphs>59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Garamond</vt:lpstr>
      <vt:lpstr>Times New Roman</vt:lpstr>
      <vt:lpstr>Wingdings</vt:lpstr>
      <vt:lpstr>Edge</vt:lpstr>
      <vt:lpstr>Picture</vt:lpstr>
      <vt:lpstr>Lauksaimnieku skatījums uz politikas attīstību.  Mirkli pirms ES lauksaimniecības un lauku attīstības politikas veselības pārbaudes</vt:lpstr>
      <vt:lpstr>Lauksaimnieku skatījums uz politikas attīstību. Viedokļu aptauja.</vt:lpstr>
      <vt:lpstr>Aptaujas rezultāti (1) Tiešmaksājumu piešķiršanas kritēriji  Vai un kā mainās viedoklis atkarībā no saimniecības apgrozījuma</vt:lpstr>
      <vt:lpstr>Aptaujas rezultāti (2) Attieksme pret dažādām tiešmaksājumu sistēmām saistībā ar platību deklarēšanu </vt:lpstr>
      <vt:lpstr>Aptaujas rezultāti (3) Cik lielā mērā iepriekšējā gada laikā gūtie ienākumi ir izlietoti saimniecību attīstībai vai dzīves līmeņa uzlabošanai</vt:lpstr>
      <vt:lpstr>Aptaujas rezultāti (4) Viedokļi par ar ražošanu nesaistīto tiešmaksājumu likmju noteikšanu </vt:lpstr>
      <vt:lpstr>Aptaujas rezultāti (6) Viedokļi par ar ražošanu nesaistīto tiešmaksājumu likmju noteikšanu </vt:lpstr>
      <vt:lpstr>Aptaujas rezultāti (7) kādai vajadzētu būt minimālai platībai, par kuru tiek piešķirti tiešmaksājumi </vt:lpstr>
      <vt:lpstr>Aptaujas rezultāti (8) kādiem mērķiem būtu novirzāms iespējamas tiešmaksājumu samazināšanas rezultātā atbrīvojies finansējums </vt:lpstr>
      <vt:lpstr>Aptaujas rezultāti (9) attieksme pret  piena pārdošanas kvotu atcelšanu piena ražošanas saimniecībās atkarībā no piena produkcijas īpatsvars saimniecību ieņēmumos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to do with    the reformed CAP ?</dc:title>
  <dc:creator>andris</dc:creator>
  <cp:lastModifiedBy>AMgl</cp:lastModifiedBy>
  <cp:revision>76</cp:revision>
  <dcterms:created xsi:type="dcterms:W3CDTF">2007-02-19T08:44:06Z</dcterms:created>
  <dcterms:modified xsi:type="dcterms:W3CDTF">2024-03-25T09:57:39Z</dcterms:modified>
</cp:coreProperties>
</file>