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8"/>
  </p:notesMasterIdLst>
  <p:handoutMasterIdLst>
    <p:handoutMasterId r:id="rId19"/>
  </p:handoutMasterIdLst>
  <p:sldIdLst>
    <p:sldId id="289" r:id="rId2"/>
    <p:sldId id="371" r:id="rId3"/>
    <p:sldId id="364" r:id="rId4"/>
    <p:sldId id="368" r:id="rId5"/>
    <p:sldId id="378" r:id="rId6"/>
    <p:sldId id="369" r:id="rId7"/>
    <p:sldId id="374" r:id="rId8"/>
    <p:sldId id="373" r:id="rId9"/>
    <p:sldId id="365" r:id="rId10"/>
    <p:sldId id="366" r:id="rId11"/>
    <p:sldId id="372" r:id="rId12"/>
    <p:sldId id="375" r:id="rId13"/>
    <p:sldId id="376" r:id="rId14"/>
    <p:sldId id="370" r:id="rId15"/>
    <p:sldId id="377" r:id="rId16"/>
    <p:sldId id="354" r:id="rId17"/>
  </p:sldIdLst>
  <p:sldSz cx="9144000" cy="6858000" type="screen4x3"/>
  <p:notesSz cx="7004050" cy="9290050"/>
  <p:defaultTextStyle>
    <a:defPPr>
      <a:defRPr lang="en-GB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FFFFCC"/>
    <a:srgbClr val="FFCC66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 autoAdjust="0"/>
  </p:normalViewPr>
  <p:slideViewPr>
    <p:cSldViewPr>
      <p:cViewPr varScale="1">
        <p:scale>
          <a:sx n="73" d="100"/>
          <a:sy n="73" d="100"/>
        </p:scale>
        <p:origin x="1260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A6714AA4-96E6-CE91-B236-9442961EE9E0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53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04" tIns="46552" rIns="93104" bIns="46552" numCol="1" anchor="t" anchorCtr="0" compatLnSpc="1">
            <a:prstTxWarp prst="textNoShape">
              <a:avLst/>
            </a:prstTxWarp>
          </a:bodyPr>
          <a:lstStyle>
            <a:lvl1pPr algn="l" defTabSz="930275">
              <a:defRPr sz="1200"/>
            </a:lvl1pPr>
          </a:lstStyle>
          <a:p>
            <a:endParaRPr lang="en-GB" altLang="lv-LV"/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AD3FF2AB-06CA-32AA-EC94-A355D678FC1F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7163" y="0"/>
            <a:ext cx="30353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04" tIns="46552" rIns="93104" bIns="46552" numCol="1" anchor="t" anchorCtr="0" compatLnSpc="1">
            <a:prstTxWarp prst="textNoShape">
              <a:avLst/>
            </a:prstTxWarp>
          </a:bodyPr>
          <a:lstStyle>
            <a:lvl1pPr algn="r" defTabSz="930275">
              <a:defRPr sz="1200"/>
            </a:lvl1pPr>
          </a:lstStyle>
          <a:p>
            <a:fld id="{0FD5E48E-E3D2-4948-8062-5AC041E33F99}" type="datetime1">
              <a:rPr lang="en-GB" altLang="lv-LV"/>
              <a:pPr/>
              <a:t>25/03/2024</a:t>
            </a:fld>
            <a:endParaRPr lang="en-GB" altLang="lv-LV"/>
          </a:p>
        </p:txBody>
      </p:sp>
      <p:sp>
        <p:nvSpPr>
          <p:cNvPr id="14340" name="Rectangle 4">
            <a:extLst>
              <a:ext uri="{FF2B5EF4-FFF2-40B4-BE49-F238E27FC236}">
                <a16:creationId xmlns:a16="http://schemas.microsoft.com/office/drawing/2014/main" id="{1CA78D38-D667-59FA-B818-17C69133480C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3325"/>
            <a:ext cx="30353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04" tIns="46552" rIns="93104" bIns="46552" numCol="1" anchor="b" anchorCtr="0" compatLnSpc="1">
            <a:prstTxWarp prst="textNoShape">
              <a:avLst/>
            </a:prstTxWarp>
          </a:bodyPr>
          <a:lstStyle>
            <a:lvl1pPr algn="l" defTabSz="930275">
              <a:defRPr sz="1200"/>
            </a:lvl1pPr>
          </a:lstStyle>
          <a:p>
            <a:endParaRPr lang="en-GB" altLang="lv-LV"/>
          </a:p>
        </p:txBody>
      </p:sp>
      <p:sp>
        <p:nvSpPr>
          <p:cNvPr id="14341" name="Rectangle 5">
            <a:extLst>
              <a:ext uri="{FF2B5EF4-FFF2-40B4-BE49-F238E27FC236}">
                <a16:creationId xmlns:a16="http://schemas.microsoft.com/office/drawing/2014/main" id="{674E9178-3B6C-53FD-1932-5C1947E24EE6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7163" y="8823325"/>
            <a:ext cx="30353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04" tIns="46552" rIns="93104" bIns="46552" numCol="1" anchor="b" anchorCtr="0" compatLnSpc="1">
            <a:prstTxWarp prst="textNoShape">
              <a:avLst/>
            </a:prstTxWarp>
          </a:bodyPr>
          <a:lstStyle>
            <a:lvl1pPr algn="r" defTabSz="930275">
              <a:defRPr sz="1200"/>
            </a:lvl1pPr>
          </a:lstStyle>
          <a:p>
            <a:fld id="{956B580F-B4DD-4DD4-9AA4-F1FDCE93AEEE}" type="slidenum">
              <a:rPr lang="en-GB" altLang="lv-LV"/>
              <a:pPr/>
              <a:t>‹#›</a:t>
            </a:fld>
            <a:endParaRPr lang="en-GB" altLang="lv-LV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E873E0E8-A5FE-4FBF-3CFC-36A871FDB2FC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53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04" tIns="46552" rIns="93104" bIns="46552" numCol="1" anchor="t" anchorCtr="0" compatLnSpc="1">
            <a:prstTxWarp prst="textNoShape">
              <a:avLst/>
            </a:prstTxWarp>
          </a:bodyPr>
          <a:lstStyle>
            <a:lvl1pPr algn="l" defTabSz="930275">
              <a:defRPr sz="1200"/>
            </a:lvl1pPr>
          </a:lstStyle>
          <a:p>
            <a:endParaRPr lang="en-GB" altLang="lv-LV"/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77C48400-9F31-BDE7-8EC2-362D8064677D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67163" y="0"/>
            <a:ext cx="30353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04" tIns="46552" rIns="93104" bIns="46552" numCol="1" anchor="t" anchorCtr="0" compatLnSpc="1">
            <a:prstTxWarp prst="textNoShape">
              <a:avLst/>
            </a:prstTxWarp>
          </a:bodyPr>
          <a:lstStyle>
            <a:lvl1pPr algn="r" defTabSz="930275">
              <a:defRPr sz="1200"/>
            </a:lvl1pPr>
          </a:lstStyle>
          <a:p>
            <a:fld id="{D30E6971-87AD-40EB-B430-84AAEB3E1CDD}" type="datetime1">
              <a:rPr lang="en-GB" altLang="lv-LV"/>
              <a:pPr/>
              <a:t>25/03/2024</a:t>
            </a:fld>
            <a:endParaRPr lang="en-GB" altLang="lv-LV"/>
          </a:p>
        </p:txBody>
      </p:sp>
      <p:sp>
        <p:nvSpPr>
          <p:cNvPr id="15364" name="Rectangle 4">
            <a:extLst>
              <a:ext uri="{FF2B5EF4-FFF2-40B4-BE49-F238E27FC236}">
                <a16:creationId xmlns:a16="http://schemas.microsoft.com/office/drawing/2014/main" id="{634DA119-AA10-2D63-F5A2-BB7BED82E7D6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79513" y="696913"/>
            <a:ext cx="4645025" cy="34829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5365" name="Rectangle 5">
            <a:extLst>
              <a:ext uri="{FF2B5EF4-FFF2-40B4-BE49-F238E27FC236}">
                <a16:creationId xmlns:a16="http://schemas.microsoft.com/office/drawing/2014/main" id="{2D778D9A-573F-9205-A485-EF025CA7462B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0088" y="4413250"/>
            <a:ext cx="5603875" cy="417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04" tIns="46552" rIns="93104" bIns="4655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lv-LV"/>
              <a:t>Click to edit Master text styles</a:t>
            </a:r>
          </a:p>
          <a:p>
            <a:pPr lvl="1"/>
            <a:r>
              <a:rPr lang="en-GB" altLang="lv-LV"/>
              <a:t>Second level</a:t>
            </a:r>
          </a:p>
          <a:p>
            <a:pPr lvl="2"/>
            <a:r>
              <a:rPr lang="en-GB" altLang="lv-LV"/>
              <a:t>Third level</a:t>
            </a:r>
          </a:p>
          <a:p>
            <a:pPr lvl="3"/>
            <a:r>
              <a:rPr lang="en-GB" altLang="lv-LV"/>
              <a:t>Fourth level</a:t>
            </a:r>
          </a:p>
          <a:p>
            <a:pPr lvl="4"/>
            <a:r>
              <a:rPr lang="en-GB" altLang="lv-LV"/>
              <a:t>Fifth level</a:t>
            </a:r>
          </a:p>
        </p:txBody>
      </p:sp>
      <p:sp>
        <p:nvSpPr>
          <p:cNvPr id="15366" name="Rectangle 6">
            <a:extLst>
              <a:ext uri="{FF2B5EF4-FFF2-40B4-BE49-F238E27FC236}">
                <a16:creationId xmlns:a16="http://schemas.microsoft.com/office/drawing/2014/main" id="{78B17E50-CCDC-3939-194A-304FB65AE69D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3325"/>
            <a:ext cx="30353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04" tIns="46552" rIns="93104" bIns="46552" numCol="1" anchor="b" anchorCtr="0" compatLnSpc="1">
            <a:prstTxWarp prst="textNoShape">
              <a:avLst/>
            </a:prstTxWarp>
          </a:bodyPr>
          <a:lstStyle>
            <a:lvl1pPr algn="l" defTabSz="930275">
              <a:defRPr sz="1200"/>
            </a:lvl1pPr>
          </a:lstStyle>
          <a:p>
            <a:endParaRPr lang="en-GB" altLang="lv-LV"/>
          </a:p>
        </p:txBody>
      </p:sp>
      <p:sp>
        <p:nvSpPr>
          <p:cNvPr id="15367" name="Rectangle 7">
            <a:extLst>
              <a:ext uri="{FF2B5EF4-FFF2-40B4-BE49-F238E27FC236}">
                <a16:creationId xmlns:a16="http://schemas.microsoft.com/office/drawing/2014/main" id="{8E12337E-022B-9597-2FDF-B3939C8B7B2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7163" y="8823325"/>
            <a:ext cx="30353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04" tIns="46552" rIns="93104" bIns="46552" numCol="1" anchor="b" anchorCtr="0" compatLnSpc="1">
            <a:prstTxWarp prst="textNoShape">
              <a:avLst/>
            </a:prstTxWarp>
          </a:bodyPr>
          <a:lstStyle>
            <a:lvl1pPr algn="r" defTabSz="930275">
              <a:defRPr sz="1200"/>
            </a:lvl1pPr>
          </a:lstStyle>
          <a:p>
            <a:fld id="{8CD11D7E-1B06-42FE-8B18-EFE2FBC67A57}" type="slidenum">
              <a:rPr lang="en-GB" altLang="lv-LV"/>
              <a:pPr/>
              <a:t>‹#›</a:t>
            </a:fld>
            <a:endParaRPr lang="en-GB" altLang="lv-LV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>
            <a:extLst>
              <a:ext uri="{FF2B5EF4-FFF2-40B4-BE49-F238E27FC236}">
                <a16:creationId xmlns:a16="http://schemas.microsoft.com/office/drawing/2014/main" id="{36067081-49E2-217E-3D71-9B878DD95DF3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76D04400-66D5-4C3A-8FC0-FE487359590A}" type="datetime1">
              <a:rPr lang="en-GB" altLang="lv-LV"/>
              <a:pPr/>
              <a:t>25/03/2024</a:t>
            </a:fld>
            <a:endParaRPr lang="en-GB" altLang="lv-LV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843431A7-67A2-A21B-CB79-69A111D5029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0A1EDA-E82F-40E3-9D37-2FEBCD0CA47E}" type="slidenum">
              <a:rPr lang="en-GB" altLang="lv-LV"/>
              <a:pPr/>
              <a:t>1</a:t>
            </a:fld>
            <a:endParaRPr lang="en-GB" altLang="lv-LV"/>
          </a:p>
        </p:txBody>
      </p:sp>
      <p:sp>
        <p:nvSpPr>
          <p:cNvPr id="90114" name="Rectangle 2">
            <a:extLst>
              <a:ext uri="{FF2B5EF4-FFF2-40B4-BE49-F238E27FC236}">
                <a16:creationId xmlns:a16="http://schemas.microsoft.com/office/drawing/2014/main" id="{D9397216-2166-DB00-FEDC-29FB08A8954D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5" name="Rectangle 3">
            <a:extLst>
              <a:ext uri="{FF2B5EF4-FFF2-40B4-BE49-F238E27FC236}">
                <a16:creationId xmlns:a16="http://schemas.microsoft.com/office/drawing/2014/main" id="{6071C509-6B59-4785-A1E5-D8F000D7683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lv-LV" altLang="lv-LV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>
            <a:extLst>
              <a:ext uri="{FF2B5EF4-FFF2-40B4-BE49-F238E27FC236}">
                <a16:creationId xmlns:a16="http://schemas.microsoft.com/office/drawing/2014/main" id="{DA2F0A33-E360-65F1-19C5-FD41169AAA17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0AC0D0E2-D6F2-477A-A472-8F1E45CDA105}" type="datetime1">
              <a:rPr lang="en-GB" altLang="lv-LV"/>
              <a:pPr/>
              <a:t>25/03/2024</a:t>
            </a:fld>
            <a:endParaRPr lang="en-GB" altLang="lv-LV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BAE6389-CD7A-0B12-0735-75F375D401C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E7DF15C-5698-442C-B6BC-8553B821E45E}" type="slidenum">
              <a:rPr lang="en-GB" altLang="lv-LV"/>
              <a:pPr/>
              <a:t>12</a:t>
            </a:fld>
            <a:endParaRPr lang="en-GB" altLang="lv-LV"/>
          </a:p>
        </p:txBody>
      </p:sp>
      <p:sp>
        <p:nvSpPr>
          <p:cNvPr id="300034" name="Rectangle 2">
            <a:extLst>
              <a:ext uri="{FF2B5EF4-FFF2-40B4-BE49-F238E27FC236}">
                <a16:creationId xmlns:a16="http://schemas.microsoft.com/office/drawing/2014/main" id="{7E766991-C9C2-5444-72F2-E92B222F87E5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0035" name="Rectangle 3">
            <a:extLst>
              <a:ext uri="{FF2B5EF4-FFF2-40B4-BE49-F238E27FC236}">
                <a16:creationId xmlns:a16="http://schemas.microsoft.com/office/drawing/2014/main" id="{16252C74-CD47-C35A-10F7-818B63D76D1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lv-LV" altLang="lv-LV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oleObject" Target="../embeddings/oleObject2.bin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C68BB0BC-47CF-237D-6EBE-23C68DA4163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pPr lvl="0"/>
            <a:r>
              <a:rPr lang="en-GB" altLang="en-US" noProof="0"/>
              <a:t>Click to edit Master title style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812E4BD7-A697-CC3A-B23D-7B3D7AFD02F6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 sz="2800"/>
            </a:lvl1pPr>
          </a:lstStyle>
          <a:p>
            <a:pPr lvl="0"/>
            <a:r>
              <a:rPr lang="en-GB" altLang="en-US" noProof="0"/>
              <a:t>Click to edit Master subtitle style</a:t>
            </a:r>
          </a:p>
        </p:txBody>
      </p:sp>
      <p:sp>
        <p:nvSpPr>
          <p:cNvPr id="5124" name="Rectangle 4">
            <a:extLst>
              <a:ext uri="{FF2B5EF4-FFF2-40B4-BE49-F238E27FC236}">
                <a16:creationId xmlns:a16="http://schemas.microsoft.com/office/drawing/2014/main" id="{1EEA9784-676C-DE6C-AB2F-6F78DF0C572A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 algn="l">
              <a:defRPr/>
            </a:lvl1pPr>
          </a:lstStyle>
          <a:p>
            <a:endParaRPr lang="en-GB" altLang="en-US"/>
          </a:p>
        </p:txBody>
      </p:sp>
      <p:sp>
        <p:nvSpPr>
          <p:cNvPr id="5125" name="Rectangle 5">
            <a:extLst>
              <a:ext uri="{FF2B5EF4-FFF2-40B4-BE49-F238E27FC236}">
                <a16:creationId xmlns:a16="http://schemas.microsoft.com/office/drawing/2014/main" id="{80B92B8E-75B4-4CC0-605C-AEB7D24D4AF0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GB" altLang="en-US"/>
              <a:t>June 7, 2007</a:t>
            </a:r>
          </a:p>
        </p:txBody>
      </p:sp>
      <p:sp>
        <p:nvSpPr>
          <p:cNvPr id="5126" name="Rectangle 6">
            <a:extLst>
              <a:ext uri="{FF2B5EF4-FFF2-40B4-BE49-F238E27FC236}">
                <a16:creationId xmlns:a16="http://schemas.microsoft.com/office/drawing/2014/main" id="{CF5ED788-50F7-FA8B-FF25-1E8FF444267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7F71C41E-68D5-41D1-8DF3-F51A174316FA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5127" name="Freeform 7">
            <a:extLst>
              <a:ext uri="{FF2B5EF4-FFF2-40B4-BE49-F238E27FC236}">
                <a16:creationId xmlns:a16="http://schemas.microsoft.com/office/drawing/2014/main" id="{B8D162DA-5CFC-4BF2-225C-86EB51208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1000 h 1000"/>
              <a:gd name="T2" fmla="*/ 0 w 1000"/>
              <a:gd name="T3" fmla="*/ 0 h 1000"/>
              <a:gd name="T4" fmla="*/ 1000 w 1000"/>
              <a:gd name="T5" fmla="*/ 0 h 1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rgbClr val="00FF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lv-LV"/>
          </a:p>
        </p:txBody>
      </p:sp>
      <p:sp>
        <p:nvSpPr>
          <p:cNvPr id="5128" name="Line 8">
            <a:extLst>
              <a:ext uri="{FF2B5EF4-FFF2-40B4-BE49-F238E27FC236}">
                <a16:creationId xmlns:a16="http://schemas.microsoft.com/office/drawing/2014/main" id="{1D04FAD5-D875-CAC5-5537-0527EDB44DD3}"/>
              </a:ext>
            </a:extLst>
          </p:cNvPr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rgbClr val="00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lv-LV"/>
          </a:p>
        </p:txBody>
      </p:sp>
      <p:sp>
        <p:nvSpPr>
          <p:cNvPr id="5129" name="Line 9">
            <a:extLst>
              <a:ext uri="{FF2B5EF4-FFF2-40B4-BE49-F238E27FC236}">
                <a16:creationId xmlns:a16="http://schemas.microsoft.com/office/drawing/2014/main" id="{EAE0688D-0C86-58A6-A060-43F26DE6253D}"/>
              </a:ext>
            </a:extLst>
          </p:cNvPr>
          <p:cNvSpPr>
            <a:spLocks noChangeShapeType="1"/>
          </p:cNvSpPr>
          <p:nvPr/>
        </p:nvSpPr>
        <p:spPr bwMode="auto">
          <a:xfrm>
            <a:off x="900113" y="3284538"/>
            <a:ext cx="5040312" cy="0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lv-LV"/>
          </a:p>
        </p:txBody>
      </p:sp>
      <p:sp>
        <p:nvSpPr>
          <p:cNvPr id="5130" name="Rectangle 10">
            <a:extLst>
              <a:ext uri="{FF2B5EF4-FFF2-40B4-BE49-F238E27FC236}">
                <a16:creationId xmlns:a16="http://schemas.microsoft.com/office/drawing/2014/main" id="{9D4B6FB4-15B8-1B2D-4FEC-2E9A2E432F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lv-LV"/>
          </a:p>
        </p:txBody>
      </p:sp>
      <p:sp>
        <p:nvSpPr>
          <p:cNvPr id="5131" name="Rectangle 11">
            <a:extLst>
              <a:ext uri="{FF2B5EF4-FFF2-40B4-BE49-F238E27FC236}">
                <a16:creationId xmlns:a16="http://schemas.microsoft.com/office/drawing/2014/main" id="{4C72D962-1108-3D3C-D081-B087F97D65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lv-LV"/>
          </a:p>
        </p:txBody>
      </p:sp>
      <p:graphicFrame>
        <p:nvGraphicFramePr>
          <p:cNvPr id="5132" name="Object 12">
            <a:extLst>
              <a:ext uri="{FF2B5EF4-FFF2-40B4-BE49-F238E27FC236}">
                <a16:creationId xmlns:a16="http://schemas.microsoft.com/office/drawing/2014/main" id="{3D4BDFD2-8EC5-9C5D-4A54-3322FE8C3B0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68313" y="6237288"/>
          <a:ext cx="647700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Picture" r:id="rId2" imgW="1267472" imgH="962516" progId="Word.Picture.8">
                  <p:embed/>
                </p:oleObj>
              </mc:Choice>
              <mc:Fallback>
                <p:oleObj name="Picture" r:id="rId2" imgW="1267472" imgH="962516" progId="Word.Picture.8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313" y="6237288"/>
                        <a:ext cx="647700" cy="466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767AC0-74C1-279F-3390-E5D3B6FBC4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D0C3032-3FD4-E08F-34B8-4DF7A4AC11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EB55BF-68E6-DDAE-407B-0F2C22ABE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6C5686-5B33-A0A4-6982-85CC39DD09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lv-LV" altLang="lv-LV"/>
              <a:t>2008/01/04</a:t>
            </a:r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D92631-D7B4-E742-8F77-8601A49046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D1D80B-BBC4-4E07-9C87-C38416477A9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053448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FB9E059-52C3-EDAC-F160-C691EE3CC5D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5E80B7B-0D74-9A7F-4CB8-FDDE049DD4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BEC142-BA36-99EF-7BF6-6F821B3584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38CA38-6DB8-0E50-33AB-BF521A3067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lv-LV" altLang="lv-LV"/>
              <a:t>2008/01/04</a:t>
            </a:r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A7254D-CB9E-E29E-3189-D76A6C1254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406342-6BFD-4B34-AAA1-D97F65A582A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275219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82D63B-D90C-F0D7-AC99-137377A7CE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AF2EB5-B452-6845-8E9E-0C3B1171C4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A4F572-0D39-E3D6-1FED-93871BDC4A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04990F-462A-7E3D-9C6F-544700F26B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lv-LV" altLang="lv-LV"/>
              <a:t>2008/01/04</a:t>
            </a:r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97EFDE-E105-3322-17AE-A24EDA63A3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28A8A2-C2B0-4BBA-ACD7-22DC9CEB550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331779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8AEEA7-836B-0D20-1EF6-3E810210D9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CD5E6F-B758-CA85-0799-4351A1DED2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1DB7DF-7846-0866-CA0A-D4FC696D9B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96075A-3FDD-5436-5E69-595ABCFBC0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lv-LV" altLang="lv-LV"/>
              <a:t>2008/01/04</a:t>
            </a:r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BEC0E1-8281-5811-EB0C-8FF060114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1F229A-6051-4F7F-8B25-8CB9778DFAB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278940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A88710-302B-C626-693B-DBC8988745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7C1271-F19C-4C45-8776-AEEB004E3D9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0850E9F-60D9-9A36-2333-24BE7ADBFB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3A0141B-AF49-9F60-BA75-F5CEBB6BCA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D5A9ED-FEB9-D884-1CDD-71F7DD5275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lv-LV" altLang="lv-LV"/>
              <a:t>2008/01/04</a:t>
            </a:r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0D4DCCA-F12F-6DE4-DF24-C5988EB33A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BF99B9-F791-41D2-9BF7-FEFC2B896AF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329960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B15267-5DAA-47D1-23AB-B13243EF0D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55A69A-6E0C-0719-B6A0-DD0A2A8C39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563726A-59B4-0B9F-C806-74A97F99AB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59B7504-015A-BA70-37AA-A5BF60A208E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A6905C5-9777-1254-F091-CC31B49858A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C2EEF81-5604-1289-4364-2C1762DDC8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A91DFA8-99BF-7490-2F47-87EBE532A0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lv-LV" altLang="lv-LV"/>
              <a:t>2008/01/04</a:t>
            </a:r>
            <a:endParaRPr lang="en-GB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7F001A8-8DA4-E9B2-B3E6-9E7DB011B1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E21A4C-71F4-45AA-BB2E-D743C1B7A66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04181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71F836-8623-7329-F280-86A737431A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AC4F8C7-7F10-4D6E-4E42-38D3F98ADB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7C3AA20-1E38-89CD-D3F9-27DC2115C7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lv-LV" altLang="lv-LV"/>
              <a:t>2008/01/04</a:t>
            </a:r>
            <a:endParaRPr lang="en-GB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27FC8AB-B5F2-5282-7B7F-5BE665B489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E4175F-62C3-4917-9A41-6C2D4A7419F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528008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4D86C65-93B6-5148-EC2B-2E1F02E00A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2641A72-EED7-DAEB-C3D4-CD82D67324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lv-LV" altLang="lv-LV"/>
              <a:t>2008/01/04</a:t>
            </a:r>
            <a:endParaRPr lang="en-GB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9811263-A1C3-E45C-159E-88C587D96B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5458B3-F6C1-482D-9912-62765BB5100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934792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BC771D-5CA3-35A7-91C2-1D923EA133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A2BBBB-F218-9B7E-54B2-A9CB64E52F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8A59429-F06E-AF36-9B28-66C2760FE4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33587F-C47E-B8A7-F24F-CB6408BD28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F411C10-0799-B2A3-B896-9F6FBE8362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lv-LV" altLang="lv-LV"/>
              <a:t>2008/01/04</a:t>
            </a:r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2D0CE4-EB59-2019-A8CF-EC9E40CC17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16E191-8D4C-4AAC-94BA-22C644308C9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021004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FDA8BE-F284-0A4A-0B21-07D47D0F18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8304CB0-72C3-44BC-A693-6BFF6438028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v-LV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971ECD3-C609-2BD2-8196-D113F4EB8C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AB03883-D465-DCD3-E101-2BB84E0680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8F66FF-0BCB-93D9-03A3-5643F06054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lv-LV" altLang="lv-LV"/>
              <a:t>2008/01/04</a:t>
            </a:r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74BD008-82C0-B3E2-8B26-1D09A9FEC5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37FE4A-A4A2-4BC3-B255-0D1E56DB993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586747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oleObject" Target="../embeddings/oleObject1.bin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1FADDEF1-79F2-829D-74B2-E8F04572020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6B15153B-1FC6-6C4C-76B7-9E6F52A5A10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4100" name="Rectangle 4">
            <a:extLst>
              <a:ext uri="{FF2B5EF4-FFF2-40B4-BE49-F238E27FC236}">
                <a16:creationId xmlns:a16="http://schemas.microsoft.com/office/drawing/2014/main" id="{BBAEFD5F-AC37-DB14-94C1-69A485A4ADAD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667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j-lt"/>
              </a:defRPr>
            </a:lvl1pPr>
          </a:lstStyle>
          <a:p>
            <a:endParaRPr lang="en-GB" altLang="en-US"/>
          </a:p>
        </p:txBody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19EF4E8B-BF89-C1F4-E1E4-18DE1CFDB4D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487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+mj-lt"/>
              </a:defRPr>
            </a:lvl1pPr>
          </a:lstStyle>
          <a:p>
            <a:r>
              <a:rPr lang="lv-LV" altLang="lv-LV"/>
              <a:t>2008/01/04</a:t>
            </a:r>
            <a:endParaRPr lang="en-GB" altLang="en-US"/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EDDA5F85-6C2F-75F1-A23B-D738D72F35B4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53400" y="6243638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j-lt"/>
              </a:defRPr>
            </a:lvl1pPr>
          </a:lstStyle>
          <a:p>
            <a:fld id="{CE4E2863-B0F8-4D68-AE9D-FB28CBAD1598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4103" name="Freeform 7">
            <a:extLst>
              <a:ext uri="{FF2B5EF4-FFF2-40B4-BE49-F238E27FC236}">
                <a16:creationId xmlns:a16="http://schemas.microsoft.com/office/drawing/2014/main" id="{24FB568E-4624-3FA5-1BA1-0DB7ED3858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1000 h 1000"/>
              <a:gd name="T2" fmla="*/ 0 w 1000"/>
              <a:gd name="T3" fmla="*/ 0 h 1000"/>
              <a:gd name="T4" fmla="*/ 1000 w 1000"/>
              <a:gd name="T5" fmla="*/ 0 h 1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rgbClr val="00FF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lv-LV"/>
          </a:p>
        </p:txBody>
      </p:sp>
      <p:sp>
        <p:nvSpPr>
          <p:cNvPr id="4104" name="Line 8">
            <a:extLst>
              <a:ext uri="{FF2B5EF4-FFF2-40B4-BE49-F238E27FC236}">
                <a16:creationId xmlns:a16="http://schemas.microsoft.com/office/drawing/2014/main" id="{EB8BDBD1-531F-C8B1-EE0D-54C9D71F4B18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rgbClr val="00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lv-LV"/>
          </a:p>
        </p:txBody>
      </p:sp>
      <p:sp>
        <p:nvSpPr>
          <p:cNvPr id="4105" name="Line 9">
            <a:extLst>
              <a:ext uri="{FF2B5EF4-FFF2-40B4-BE49-F238E27FC236}">
                <a16:creationId xmlns:a16="http://schemas.microsoft.com/office/drawing/2014/main" id="{989D0860-F56E-4920-F33D-F412DC376CE5}"/>
              </a:ext>
            </a:extLst>
          </p:cNvPr>
          <p:cNvSpPr>
            <a:spLocks noChangeShapeType="1"/>
          </p:cNvSpPr>
          <p:nvPr/>
        </p:nvSpPr>
        <p:spPr bwMode="auto">
          <a:xfrm>
            <a:off x="395288" y="1412875"/>
            <a:ext cx="5040312" cy="0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lv-LV"/>
          </a:p>
        </p:txBody>
      </p:sp>
      <p:sp>
        <p:nvSpPr>
          <p:cNvPr id="4106" name="Rectangle 10">
            <a:extLst>
              <a:ext uri="{FF2B5EF4-FFF2-40B4-BE49-F238E27FC236}">
                <a16:creationId xmlns:a16="http://schemas.microsoft.com/office/drawing/2014/main" id="{665FAF58-9547-EDFC-383F-12EF7B534E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lv-LV"/>
          </a:p>
        </p:txBody>
      </p:sp>
      <p:sp>
        <p:nvSpPr>
          <p:cNvPr id="4107" name="Rectangle 11">
            <a:extLst>
              <a:ext uri="{FF2B5EF4-FFF2-40B4-BE49-F238E27FC236}">
                <a16:creationId xmlns:a16="http://schemas.microsoft.com/office/drawing/2014/main" id="{5453751A-0A93-7DDC-3AA8-81A695987D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lv-LV"/>
          </a:p>
        </p:txBody>
      </p:sp>
      <p:graphicFrame>
        <p:nvGraphicFramePr>
          <p:cNvPr id="4108" name="Object 12">
            <a:extLst>
              <a:ext uri="{FF2B5EF4-FFF2-40B4-BE49-F238E27FC236}">
                <a16:creationId xmlns:a16="http://schemas.microsoft.com/office/drawing/2014/main" id="{0EF35A7B-F827-C7A2-FAF7-747A3EB4DC4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57200" y="6248400"/>
          <a:ext cx="647700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Picture" r:id="rId13" imgW="1267472" imgH="962516" progId="Word.Picture.8">
                  <p:embed/>
                </p:oleObj>
              </mc:Choice>
              <mc:Fallback>
                <p:oleObj name="Picture" r:id="rId13" imgW="1267472" imgH="962516" progId="Word.Picture.8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6248400"/>
                        <a:ext cx="647700" cy="466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4200" b="1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Garamond" panose="02020404030301010803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Garamond" panose="02020404030301010803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Garamond" panose="02020404030301010803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Garamond" panose="02020404030301010803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Garamond" panose="02020404030301010803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Garamond" panose="02020404030301010803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Garamond" panose="02020404030301010803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Garamond" panose="02020404030301010803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009900"/>
        </a:buClr>
        <a:buSzPct val="65000"/>
        <a:buFont typeface="Wingdings" panose="05000000000000000000" pitchFamily="2" charset="2"/>
        <a:buChar char="n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fontAlgn="base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anose="05000000000000000000" pitchFamily="2" charset="2"/>
        <a:buChar char="q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22350" indent="-350838" algn="l" rtl="0" fontAlgn="base">
        <a:spcBef>
          <a:spcPct val="20000"/>
        </a:spcBef>
        <a:spcAft>
          <a:spcPct val="0"/>
        </a:spcAft>
        <a:buClr>
          <a:srgbClr val="006600"/>
        </a:buClr>
        <a:buSzPct val="65000"/>
        <a:buFont typeface="Wingdings" panose="05000000000000000000" pitchFamily="2" charset="2"/>
        <a:buChar char="n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339850" indent="-31591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q"/>
        <a:defRPr sz="2000" i="1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1681163" indent="-339725" algn="l" rtl="0" fontAlgn="base">
        <a:spcBef>
          <a:spcPct val="20000"/>
        </a:spcBef>
        <a:spcAft>
          <a:spcPct val="0"/>
        </a:spcAft>
        <a:buClr>
          <a:srgbClr val="008000"/>
        </a:buClr>
        <a:buSzPct val="75000"/>
        <a:buFont typeface="Wingdings" panose="05000000000000000000" pitchFamily="2" charset="2"/>
        <a:buChar char="§"/>
        <a:defRPr i="1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andris@lvaei.lv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oleObject" Target="../embeddings/oleObject3.bin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>
            <a:extLst>
              <a:ext uri="{FF2B5EF4-FFF2-40B4-BE49-F238E27FC236}">
                <a16:creationId xmlns:a16="http://schemas.microsoft.com/office/drawing/2014/main" id="{DE28516A-A84E-C988-3DFC-ADE61196C2DA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01D8ACC7-06C2-4702-8C22-1FAF62100B94}" type="slidenum">
              <a:rPr lang="en-GB" altLang="en-US"/>
              <a:pPr/>
              <a:t>1</a:t>
            </a:fld>
            <a:endParaRPr lang="en-GB" altLang="en-US"/>
          </a:p>
        </p:txBody>
      </p:sp>
      <p:sp>
        <p:nvSpPr>
          <p:cNvPr id="86020" name="Rectangle 4">
            <a:extLst>
              <a:ext uri="{FF2B5EF4-FFF2-40B4-BE49-F238E27FC236}">
                <a16:creationId xmlns:a16="http://schemas.microsoft.com/office/drawing/2014/main" id="{84E3C61D-6F64-B475-AFEC-3BE327A63A10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533400" y="1219200"/>
            <a:ext cx="8461375" cy="1981200"/>
          </a:xfrm>
        </p:spPr>
        <p:txBody>
          <a:bodyPr/>
          <a:lstStyle/>
          <a:p>
            <a:pPr algn="ctr">
              <a:lnSpc>
                <a:spcPct val="70000"/>
              </a:lnSpc>
            </a:pPr>
            <a:r>
              <a:rPr lang="lv-LV" altLang="lv-LV" i="1"/>
              <a:t>Piena ražošanas saimniecību izdzīvošanas iespējas ilgtermiņā</a:t>
            </a:r>
            <a:endParaRPr lang="en-GB" altLang="lv-LV" i="1"/>
          </a:p>
        </p:txBody>
      </p:sp>
      <p:sp>
        <p:nvSpPr>
          <p:cNvPr id="86021" name="Rectangle 5">
            <a:extLst>
              <a:ext uri="{FF2B5EF4-FFF2-40B4-BE49-F238E27FC236}">
                <a16:creationId xmlns:a16="http://schemas.microsoft.com/office/drawing/2014/main" id="{4A21DC53-1683-E69C-56E6-6AF018A43EC5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295400" y="3962400"/>
            <a:ext cx="7543800" cy="1752600"/>
          </a:xfrm>
        </p:spPr>
        <p:txBody>
          <a:bodyPr/>
          <a:lstStyle/>
          <a:p>
            <a:r>
              <a:rPr lang="lv-LV" altLang="lv-LV"/>
              <a:t>Andris Miglavs, Agnese Krieviņa</a:t>
            </a:r>
          </a:p>
          <a:p>
            <a:r>
              <a:rPr lang="lv-LV" altLang="lv-LV" sz="2000"/>
              <a:t>LVAEI</a:t>
            </a:r>
          </a:p>
          <a:p>
            <a:r>
              <a:rPr lang="lv-LV" altLang="lv-LV" sz="2000">
                <a:hlinkClick r:id="rId3"/>
              </a:rPr>
              <a:t>andris@lvaei.lv</a:t>
            </a:r>
            <a:endParaRPr lang="en-GB" altLang="lv-LV" sz="2000"/>
          </a:p>
        </p:txBody>
      </p:sp>
      <p:sp>
        <p:nvSpPr>
          <p:cNvPr id="86022" name="Rectangle 6">
            <a:extLst>
              <a:ext uri="{FF2B5EF4-FFF2-40B4-BE49-F238E27FC236}">
                <a16:creationId xmlns:a16="http://schemas.microsoft.com/office/drawing/2014/main" id="{B79E5969-70F6-DFB3-1902-F6F74B2DDD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5943600"/>
            <a:ext cx="800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l">
              <a:spcBef>
                <a:spcPct val="20000"/>
              </a:spcBef>
              <a:buClr>
                <a:srgbClr val="009900"/>
              </a:buClr>
              <a:buSzPct val="65000"/>
              <a:buFont typeface="Wingdings" panose="05000000000000000000" pitchFamily="2" charset="2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344488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defRPr sz="2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671513">
              <a:spcBef>
                <a:spcPct val="20000"/>
              </a:spcBef>
              <a:buClr>
                <a:srgbClr val="006600"/>
              </a:buClr>
              <a:buSzPct val="65000"/>
              <a:buFont typeface="Wingdings" panose="05000000000000000000" pitchFamily="2" charset="2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023938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defRPr sz="2000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341438">
              <a:spcBef>
                <a:spcPct val="20000"/>
              </a:spcBef>
              <a:buClr>
                <a:srgbClr val="008000"/>
              </a:buClr>
              <a:buSzPct val="75000"/>
              <a:buFont typeface="Wingdings" panose="05000000000000000000" pitchFamily="2" charset="2"/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798638" algn="ctr" fontAlgn="base">
              <a:spcBef>
                <a:spcPct val="20000"/>
              </a:spcBef>
              <a:spcAft>
                <a:spcPct val="0"/>
              </a:spcAft>
              <a:buClr>
                <a:srgbClr val="008000"/>
              </a:buClr>
              <a:buSzPct val="75000"/>
              <a:buFont typeface="Wingdings" panose="05000000000000000000" pitchFamily="2" charset="2"/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255838" algn="ctr" fontAlgn="base">
              <a:spcBef>
                <a:spcPct val="20000"/>
              </a:spcBef>
              <a:spcAft>
                <a:spcPct val="0"/>
              </a:spcAft>
              <a:buClr>
                <a:srgbClr val="008000"/>
              </a:buClr>
              <a:buSzPct val="75000"/>
              <a:buFont typeface="Wingdings" panose="05000000000000000000" pitchFamily="2" charset="2"/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713038" algn="ctr" fontAlgn="base">
              <a:spcBef>
                <a:spcPct val="20000"/>
              </a:spcBef>
              <a:spcAft>
                <a:spcPct val="0"/>
              </a:spcAft>
              <a:buClr>
                <a:srgbClr val="008000"/>
              </a:buClr>
              <a:buSzPct val="75000"/>
              <a:buFont typeface="Wingdings" panose="05000000000000000000" pitchFamily="2" charset="2"/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170238" algn="ctr" fontAlgn="base">
              <a:spcBef>
                <a:spcPct val="20000"/>
              </a:spcBef>
              <a:spcAft>
                <a:spcPct val="0"/>
              </a:spcAft>
              <a:buClr>
                <a:srgbClr val="008000"/>
              </a:buClr>
              <a:buSzPct val="75000"/>
              <a:buFont typeface="Wingdings" panose="05000000000000000000" pitchFamily="2" charset="2"/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lv-LV" altLang="lv-LV"/>
              <a:t>2015/02/04</a:t>
            </a:r>
            <a:endParaRPr lang="en-GB" altLang="lv-LV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4">
            <a:extLst>
              <a:ext uri="{FF2B5EF4-FFF2-40B4-BE49-F238E27FC236}">
                <a16:creationId xmlns:a16="http://schemas.microsoft.com/office/drawing/2014/main" id="{2B6C240A-9357-8EF5-32C9-22163466D7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F5C3C-838B-4A17-986D-2C591670A59A}" type="slidenum">
              <a:rPr lang="en-GB" altLang="en-US"/>
              <a:pPr/>
              <a:t>10</a:t>
            </a:fld>
            <a:endParaRPr lang="en-GB" altLang="en-US"/>
          </a:p>
        </p:txBody>
      </p:sp>
      <p:sp>
        <p:nvSpPr>
          <p:cNvPr id="279556" name="Rectangle 4">
            <a:extLst>
              <a:ext uri="{FF2B5EF4-FFF2-40B4-BE49-F238E27FC236}">
                <a16:creationId xmlns:a16="http://schemas.microsoft.com/office/drawing/2014/main" id="{4EAC102B-6F60-DB82-C9E7-7A66187A6DB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lv-LV" altLang="lv-LV" sz="3000"/>
              <a:t>LV piena cenas novirzes no ...., EUR/100 kg  </a:t>
            </a:r>
          </a:p>
        </p:txBody>
      </p:sp>
      <p:pic>
        <p:nvPicPr>
          <p:cNvPr id="279560" name="Picture 8">
            <a:extLst>
              <a:ext uri="{FF2B5EF4-FFF2-40B4-BE49-F238E27FC236}">
                <a16:creationId xmlns:a16="http://schemas.microsoft.com/office/drawing/2014/main" id="{4D1B16A9-A271-AC2F-CD8A-F1AC32A538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19200"/>
            <a:ext cx="8691563" cy="534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>
            <a:extLst>
              <a:ext uri="{FF2B5EF4-FFF2-40B4-BE49-F238E27FC236}">
                <a16:creationId xmlns:a16="http://schemas.microsoft.com/office/drawing/2014/main" id="{98C8F91F-6253-BAF8-F311-264ADBF880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0F6DB-5837-4384-8C8F-261C208B538B}" type="slidenum">
              <a:rPr lang="en-GB" altLang="en-US"/>
              <a:pPr/>
              <a:t>11</a:t>
            </a:fld>
            <a:endParaRPr lang="en-GB" altLang="en-US"/>
          </a:p>
        </p:txBody>
      </p:sp>
      <p:sp>
        <p:nvSpPr>
          <p:cNvPr id="290818" name="Rectangle 2">
            <a:extLst>
              <a:ext uri="{FF2B5EF4-FFF2-40B4-BE49-F238E27FC236}">
                <a16:creationId xmlns:a16="http://schemas.microsoft.com/office/drawing/2014/main" id="{FD174AF6-3B26-99F4-682C-C5A9511DDEC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139825"/>
          </a:xfrm>
        </p:spPr>
        <p:txBody>
          <a:bodyPr/>
          <a:lstStyle/>
          <a:p>
            <a:r>
              <a:rPr lang="lv-LV" altLang="lv-LV" b="0"/>
              <a:t>Problēmas ģenēze</a:t>
            </a:r>
          </a:p>
        </p:txBody>
      </p:sp>
      <p:sp>
        <p:nvSpPr>
          <p:cNvPr id="290819" name="Rectangle 3">
            <a:extLst>
              <a:ext uri="{FF2B5EF4-FFF2-40B4-BE49-F238E27FC236}">
                <a16:creationId xmlns:a16="http://schemas.microsoft.com/office/drawing/2014/main" id="{C3DA620E-9A83-165E-1087-CC8A5C008B3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lv-LV" altLang="lv-LV" sz="2100" b="1"/>
              <a:t>.... </a:t>
            </a:r>
            <a:endParaRPr lang="lv-LV" altLang="lv-LV" sz="2100"/>
          </a:p>
          <a:p>
            <a:pPr>
              <a:lnSpc>
                <a:spcPct val="80000"/>
              </a:lnSpc>
            </a:pPr>
            <a:r>
              <a:rPr lang="lv-LV" altLang="lv-LV" sz="2100"/>
              <a:t>LV iekšējie faktori: </a:t>
            </a:r>
          </a:p>
          <a:p>
            <a:pPr lvl="1">
              <a:lnSpc>
                <a:spcPct val="80000"/>
              </a:lnSpc>
            </a:pPr>
            <a:r>
              <a:rPr lang="lv-LV" altLang="lv-LV" sz="1900"/>
              <a:t>tirgus relatīvi straujāka lejupslīde – vājas tirgus pozīcijas</a:t>
            </a:r>
          </a:p>
          <a:p>
            <a:pPr lvl="2">
              <a:lnSpc>
                <a:spcPct val="80000"/>
              </a:lnSpc>
            </a:pPr>
            <a:r>
              <a:rPr lang="lv-LV" altLang="lv-LV" sz="1700"/>
              <a:t>Noteicošais – ārējais tirgus </a:t>
            </a:r>
          </a:p>
          <a:p>
            <a:pPr lvl="2">
              <a:lnSpc>
                <a:spcPct val="80000"/>
              </a:lnSpc>
            </a:pPr>
            <a:r>
              <a:rPr lang="lv-LV" altLang="lv-LV" sz="1700"/>
              <a:t>KonkurētNEspējīgs industrijas komplekss </a:t>
            </a:r>
          </a:p>
          <a:p>
            <a:pPr lvl="1">
              <a:lnSpc>
                <a:spcPct val="80000"/>
              </a:lnSpc>
            </a:pPr>
            <a:r>
              <a:rPr lang="lv-LV" altLang="lv-LV" sz="1900"/>
              <a:t>salīdzinoši neefektīvs „pēcgovs” ražošanas process: </a:t>
            </a:r>
          </a:p>
          <a:p>
            <a:pPr lvl="2">
              <a:lnSpc>
                <a:spcPct val="80000"/>
              </a:lnSpc>
            </a:pPr>
            <a:r>
              <a:rPr lang="lv-LV" altLang="lv-LV" sz="1700"/>
              <a:t>loģistika (transports tāls un individuālie apjomi mazi), </a:t>
            </a:r>
          </a:p>
          <a:p>
            <a:pPr lvl="2">
              <a:lnSpc>
                <a:spcPct val="80000"/>
              </a:lnSpc>
            </a:pPr>
            <a:r>
              <a:rPr lang="lv-LV" altLang="lv-LV" sz="1700"/>
              <a:t>līgumu apkalpošana (mazi līgumi, dārgs klientu mārketings); </a:t>
            </a:r>
          </a:p>
          <a:p>
            <a:pPr lvl="2">
              <a:lnSpc>
                <a:spcPct val="80000"/>
              </a:lnSpc>
            </a:pPr>
            <a:r>
              <a:rPr lang="lv-LV" altLang="lv-LV" sz="1700"/>
              <a:t>pārstrāde (</a:t>
            </a:r>
            <a:r>
              <a:rPr lang="lv-LV" altLang="lv-LV" sz="1900"/>
              <a:t>nepareizi</a:t>
            </a:r>
            <a:r>
              <a:rPr lang="lv-LV" altLang="lv-LV" sz="1700"/>
              <a:t> produkti ar relatīvi zemu ienesīgumu un/vai dārgs process); </a:t>
            </a:r>
          </a:p>
          <a:p>
            <a:pPr lvl="2">
              <a:lnSpc>
                <a:spcPct val="80000"/>
              </a:lnSpc>
            </a:pPr>
            <a:r>
              <a:rPr lang="lv-LV" altLang="lv-LV" sz="1700"/>
              <a:t>pārdošana (mazs tirgus spēks un dārgi loģistika un mārketings) </a:t>
            </a:r>
          </a:p>
          <a:p>
            <a:pPr lvl="1">
              <a:lnSpc>
                <a:spcPct val="80000"/>
              </a:lnSpc>
            </a:pPr>
            <a:r>
              <a:rPr lang="lv-LV" altLang="lv-LV" sz="1900"/>
              <a:t>Nepareiza industrijas stratēģija</a:t>
            </a:r>
          </a:p>
          <a:p>
            <a:pPr lvl="2">
              <a:lnSpc>
                <a:spcPct val="80000"/>
              </a:lnSpc>
            </a:pPr>
            <a:r>
              <a:rPr lang="lv-LV" altLang="lv-LV" sz="1700"/>
              <a:t>Mērķa tirgi </a:t>
            </a:r>
          </a:p>
          <a:p>
            <a:pPr lvl="2">
              <a:lnSpc>
                <a:spcPct val="80000"/>
              </a:lnSpc>
            </a:pPr>
            <a:r>
              <a:rPr lang="lv-LV" altLang="lv-LV" sz="1700"/>
              <a:t>Produkti </a:t>
            </a:r>
          </a:p>
          <a:p>
            <a:pPr lvl="2">
              <a:lnSpc>
                <a:spcPct val="80000"/>
              </a:lnSpc>
            </a:pPr>
            <a:r>
              <a:rPr lang="lv-LV" altLang="lv-LV" sz="1700"/>
              <a:t>Pozicionējums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>
            <a:extLst>
              <a:ext uri="{FF2B5EF4-FFF2-40B4-BE49-F238E27FC236}">
                <a16:creationId xmlns:a16="http://schemas.microsoft.com/office/drawing/2014/main" id="{0C670A3A-1325-B78A-B73B-801BF2043F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E418D-4744-491F-95B0-76A86AB68D08}" type="slidenum">
              <a:rPr lang="en-GB" altLang="en-US"/>
              <a:pPr/>
              <a:t>12</a:t>
            </a:fld>
            <a:endParaRPr lang="en-GB" altLang="en-US"/>
          </a:p>
        </p:txBody>
      </p:sp>
      <p:pic>
        <p:nvPicPr>
          <p:cNvPr id="299010" name="Picture 2">
            <a:extLst>
              <a:ext uri="{FF2B5EF4-FFF2-40B4-BE49-F238E27FC236}">
                <a16:creationId xmlns:a16="http://schemas.microsoft.com/office/drawing/2014/main" id="{2AF9ADF8-C74C-3A54-2652-5B8BA3A42A93}"/>
              </a:ext>
            </a:extLst>
          </p:cNvPr>
          <p:cNvPicPr>
            <a:picLocks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04800" y="1752600"/>
            <a:ext cx="8077200" cy="44783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99011" name="Rectangle 3">
            <a:extLst>
              <a:ext uri="{FF2B5EF4-FFF2-40B4-BE49-F238E27FC236}">
                <a16:creationId xmlns:a16="http://schemas.microsoft.com/office/drawing/2014/main" id="{55F7F6CE-F898-755B-9D95-47187A130C6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458200" cy="11398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lv-LV" altLang="lv-LV" sz="3000"/>
              <a:t>ES valstu piena sektoru raksturojums pēc 1 kg piena pārdošanas cenas gatavo produktu tirgū, vidēji </a:t>
            </a:r>
            <a:r>
              <a:rPr lang="en-GB" altLang="lv-LV" sz="3000"/>
              <a:t>2006</a:t>
            </a:r>
            <a:r>
              <a:rPr lang="lv-LV" altLang="lv-LV" sz="3000"/>
              <a:t>.</a:t>
            </a:r>
            <a:r>
              <a:rPr lang="en-GB" altLang="lv-LV" sz="3000"/>
              <a:t>-2008</a:t>
            </a:r>
            <a:r>
              <a:rPr lang="lv-LV" altLang="lv-LV" sz="3000"/>
              <a:t>. gadā</a:t>
            </a:r>
          </a:p>
        </p:txBody>
      </p:sp>
      <p:sp>
        <p:nvSpPr>
          <p:cNvPr id="299012" name="AutoShape 4">
            <a:extLst>
              <a:ext uri="{FF2B5EF4-FFF2-40B4-BE49-F238E27FC236}">
                <a16:creationId xmlns:a16="http://schemas.microsoft.com/office/drawing/2014/main" id="{B73F25EF-55A2-5D48-6588-C0B8E0A2A1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1447800"/>
            <a:ext cx="1828800" cy="990600"/>
          </a:xfrm>
          <a:prstGeom prst="wedgeRoundRectCallout">
            <a:avLst>
              <a:gd name="adj1" fmla="val 58509"/>
              <a:gd name="adj2" fmla="val 238139"/>
              <a:gd name="adj3" fmla="val 16667"/>
            </a:avLst>
          </a:prstGeom>
          <a:solidFill>
            <a:srgbClr val="FFFFCC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lv-LV" altLang="lv-LV"/>
              <a:t>LT no piena rada lētāko produktu</a:t>
            </a:r>
          </a:p>
        </p:txBody>
      </p:sp>
      <p:sp>
        <p:nvSpPr>
          <p:cNvPr id="299013" name="AutoShape 5">
            <a:extLst>
              <a:ext uri="{FF2B5EF4-FFF2-40B4-BE49-F238E27FC236}">
                <a16:creationId xmlns:a16="http://schemas.microsoft.com/office/drawing/2014/main" id="{E6BD9EE9-76E8-A0F6-4818-855CD8B1A9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0400" y="1447800"/>
            <a:ext cx="2667000" cy="990600"/>
          </a:xfrm>
          <a:prstGeom prst="wedgeRoundRectCallout">
            <a:avLst>
              <a:gd name="adj1" fmla="val -25653"/>
              <a:gd name="adj2" fmla="val 206412"/>
              <a:gd name="adj3" fmla="val 16667"/>
            </a:avLst>
          </a:prstGeom>
          <a:solidFill>
            <a:srgbClr val="FFFFCC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lv-LV" altLang="lv-LV"/>
              <a:t>LV daudz neatpaliek lētumā, bet ir lielākas industrijas izmaksas</a:t>
            </a:r>
          </a:p>
        </p:txBody>
      </p:sp>
      <p:sp>
        <p:nvSpPr>
          <p:cNvPr id="299014" name="AutoShape 6">
            <a:extLst>
              <a:ext uri="{FF2B5EF4-FFF2-40B4-BE49-F238E27FC236}">
                <a16:creationId xmlns:a16="http://schemas.microsoft.com/office/drawing/2014/main" id="{A0BF5AF6-FDEB-694F-1556-8D8C43EDAF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0" y="1143000"/>
            <a:ext cx="2133600" cy="1143000"/>
          </a:xfrm>
          <a:prstGeom prst="wedgeRoundRectCallout">
            <a:avLst>
              <a:gd name="adj1" fmla="val -24778"/>
              <a:gd name="adj2" fmla="val 70139"/>
              <a:gd name="adj3" fmla="val 16667"/>
            </a:avLst>
          </a:prstGeom>
          <a:solidFill>
            <a:srgbClr val="FFFFCC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lv-LV" altLang="lv-LV"/>
              <a:t>Dažas valstis pienu pārdod patērētājam ļoti dārgi</a:t>
            </a:r>
          </a:p>
        </p:txBody>
      </p:sp>
      <p:sp>
        <p:nvSpPr>
          <p:cNvPr id="299015" name="AutoShape 7">
            <a:extLst>
              <a:ext uri="{FF2B5EF4-FFF2-40B4-BE49-F238E27FC236}">
                <a16:creationId xmlns:a16="http://schemas.microsoft.com/office/drawing/2014/main" id="{B0944A2E-25F7-1A8A-4552-34AE206FE8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10400" y="5410200"/>
            <a:ext cx="1981200" cy="990600"/>
          </a:xfrm>
          <a:prstGeom prst="wedgeRoundRectCallout">
            <a:avLst>
              <a:gd name="adj1" fmla="val -140944"/>
              <a:gd name="adj2" fmla="val -176764"/>
              <a:gd name="adj3" fmla="val 16667"/>
            </a:avLst>
          </a:prstGeom>
          <a:solidFill>
            <a:srgbClr val="FFFFCC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lv-LV" altLang="lv-LV" sz="1600"/>
              <a:t>Vairumam ES valstu stratēģijas ir līdzīgas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>
            <a:extLst>
              <a:ext uri="{FF2B5EF4-FFF2-40B4-BE49-F238E27FC236}">
                <a16:creationId xmlns:a16="http://schemas.microsoft.com/office/drawing/2014/main" id="{4D86FE57-10F5-31CA-E9CD-7901D6EB18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2D197-7519-4ED9-91B8-7449724233B2}" type="slidenum">
              <a:rPr lang="en-GB" altLang="en-US"/>
              <a:pPr/>
              <a:t>13</a:t>
            </a:fld>
            <a:endParaRPr lang="en-GB" altLang="en-US"/>
          </a:p>
        </p:txBody>
      </p:sp>
      <p:pic>
        <p:nvPicPr>
          <p:cNvPr id="301058" name="Picture 2">
            <a:extLst>
              <a:ext uri="{FF2B5EF4-FFF2-40B4-BE49-F238E27FC236}">
                <a16:creationId xmlns:a16="http://schemas.microsoft.com/office/drawing/2014/main" id="{E2FB399B-77CC-28DC-BCC5-72D8FC05434B}"/>
              </a:ext>
            </a:extLst>
          </p:cNvPr>
          <p:cNvPicPr>
            <a:picLocks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28600" y="1752600"/>
            <a:ext cx="8610600" cy="4087813"/>
          </a:xfrm>
          <a:noFill/>
          <a:ln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</p:pic>
      <p:sp>
        <p:nvSpPr>
          <p:cNvPr id="301059" name="Rectangle 3">
            <a:extLst>
              <a:ext uri="{FF2B5EF4-FFF2-40B4-BE49-F238E27FC236}">
                <a16:creationId xmlns:a16="http://schemas.microsoft.com/office/drawing/2014/main" id="{8E0891F9-2440-9EC5-F53E-48038365016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458200" cy="1139825"/>
          </a:xfrm>
        </p:spPr>
        <p:txBody>
          <a:bodyPr/>
          <a:lstStyle/>
          <a:p>
            <a:pPr>
              <a:lnSpc>
                <a:spcPct val="75000"/>
              </a:lnSpc>
            </a:pPr>
            <a:r>
              <a:rPr lang="lv-LV" altLang="lv-LV" sz="3000"/>
              <a:t>ES valstu piena sektoru raksturojums pēc pārstrādātā piena daudzuma uz nodarbināto, vidēji </a:t>
            </a:r>
            <a:r>
              <a:rPr lang="en-GB" altLang="lv-LV" sz="3000"/>
              <a:t>2006</a:t>
            </a:r>
            <a:r>
              <a:rPr lang="lv-LV" altLang="lv-LV" sz="3000"/>
              <a:t>.</a:t>
            </a:r>
            <a:r>
              <a:rPr lang="en-GB" altLang="lv-LV" sz="3000"/>
              <a:t>-2008</a:t>
            </a:r>
            <a:r>
              <a:rPr lang="lv-LV" altLang="lv-LV" sz="3000"/>
              <a:t>. gadā</a:t>
            </a:r>
          </a:p>
        </p:txBody>
      </p:sp>
      <p:sp>
        <p:nvSpPr>
          <p:cNvPr id="301060" name="AutoShape 4">
            <a:extLst>
              <a:ext uri="{FF2B5EF4-FFF2-40B4-BE49-F238E27FC236}">
                <a16:creationId xmlns:a16="http://schemas.microsoft.com/office/drawing/2014/main" id="{A52C1881-E43C-0FF8-88D2-F7D46FE043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5562600"/>
            <a:ext cx="2667000" cy="990600"/>
          </a:xfrm>
          <a:prstGeom prst="wedgeRoundRectCallout">
            <a:avLst>
              <a:gd name="adj1" fmla="val 94644"/>
              <a:gd name="adj2" fmla="val -144551"/>
              <a:gd name="adj3" fmla="val 16667"/>
            </a:avLst>
          </a:prstGeom>
          <a:solidFill>
            <a:srgbClr val="FFFFCC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lv-LV" altLang="lv-LV"/>
              <a:t>LV mazi pārstrādes apjomi uz nodarbināto</a:t>
            </a:r>
          </a:p>
        </p:txBody>
      </p:sp>
      <p:sp>
        <p:nvSpPr>
          <p:cNvPr id="301061" name="AutoShape 5">
            <a:extLst>
              <a:ext uri="{FF2B5EF4-FFF2-40B4-BE49-F238E27FC236}">
                <a16:creationId xmlns:a16="http://schemas.microsoft.com/office/drawing/2014/main" id="{D172E9B4-A4B8-31D7-0B7A-0BF746EFB6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0" y="990600"/>
            <a:ext cx="2133600" cy="1143000"/>
          </a:xfrm>
          <a:prstGeom prst="wedgeRoundRectCallout">
            <a:avLst>
              <a:gd name="adj1" fmla="val -118231"/>
              <a:gd name="adj2" fmla="val 54583"/>
              <a:gd name="adj3" fmla="val 16667"/>
            </a:avLst>
          </a:prstGeom>
          <a:solidFill>
            <a:srgbClr val="FFFFCC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lv-LV" altLang="lv-LV"/>
              <a:t>Dažās valstīs pastāv ļoti augsta darbaspēka produktivitāte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>
            <a:extLst>
              <a:ext uri="{FF2B5EF4-FFF2-40B4-BE49-F238E27FC236}">
                <a16:creationId xmlns:a16="http://schemas.microsoft.com/office/drawing/2014/main" id="{1F27357F-6B75-6726-18A4-CE217FF05D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CF4F8-70A2-46BA-933A-302031E31A69}" type="slidenum">
              <a:rPr lang="en-GB" altLang="en-US"/>
              <a:pPr/>
              <a:t>14</a:t>
            </a:fld>
            <a:endParaRPr lang="en-GB" altLang="en-US"/>
          </a:p>
        </p:txBody>
      </p:sp>
      <p:sp>
        <p:nvSpPr>
          <p:cNvPr id="286722" name="Rectangle 2">
            <a:extLst>
              <a:ext uri="{FF2B5EF4-FFF2-40B4-BE49-F238E27FC236}">
                <a16:creationId xmlns:a16="http://schemas.microsoft.com/office/drawing/2014/main" id="{B15F7BE0-565C-73B6-E57E-7E6B5F7D77A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lv-LV" altLang="lv-LV"/>
              <a:t>Ko darīt? </a:t>
            </a:r>
          </a:p>
        </p:txBody>
      </p:sp>
      <p:sp>
        <p:nvSpPr>
          <p:cNvPr id="286723" name="Rectangle 3">
            <a:extLst>
              <a:ext uri="{FF2B5EF4-FFF2-40B4-BE49-F238E27FC236}">
                <a16:creationId xmlns:a16="http://schemas.microsoft.com/office/drawing/2014/main" id="{9E008164-B7A1-F429-F646-B4F24DDD7F2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lv-LV" altLang="lv-LV"/>
              <a:t>Ir alternatīvas</a:t>
            </a:r>
          </a:p>
          <a:p>
            <a:pPr>
              <a:lnSpc>
                <a:spcPct val="90000"/>
              </a:lnSpc>
            </a:pPr>
            <a:r>
              <a:rPr lang="lv-LV" altLang="lv-LV"/>
              <a:t>Ļauties </a:t>
            </a:r>
          </a:p>
          <a:p>
            <a:pPr>
              <a:lnSpc>
                <a:spcPct val="90000"/>
              </a:lnSpc>
            </a:pPr>
            <a:r>
              <a:rPr lang="lv-LV" altLang="lv-LV"/>
              <a:t>Rīkoties</a:t>
            </a:r>
          </a:p>
          <a:p>
            <a:pPr lvl="1">
              <a:lnSpc>
                <a:spcPct val="90000"/>
              </a:lnSpc>
            </a:pPr>
            <a:r>
              <a:rPr lang="lv-LV" altLang="lv-LV"/>
              <a:t>Un tomēr  - kolektīvi</a:t>
            </a:r>
          </a:p>
          <a:p>
            <a:pPr lvl="2">
              <a:lnSpc>
                <a:spcPct val="90000"/>
              </a:lnSpc>
            </a:pPr>
            <a:r>
              <a:rPr lang="lv-LV" altLang="lv-LV" sz="2100"/>
              <a:t>Vajadzīgs stratēģisks plāns (problēmas ir dziļas)</a:t>
            </a:r>
          </a:p>
          <a:p>
            <a:pPr lvl="3">
              <a:lnSpc>
                <a:spcPct val="90000"/>
              </a:lnSpc>
            </a:pPr>
            <a:r>
              <a:rPr lang="lv-LV" altLang="lv-LV"/>
              <a:t>Industrija?</a:t>
            </a:r>
          </a:p>
          <a:p>
            <a:pPr lvl="4">
              <a:lnSpc>
                <a:spcPct val="90000"/>
              </a:lnSpc>
            </a:pPr>
            <a:r>
              <a:rPr lang="lv-LV" altLang="lv-LV"/>
              <a:t>Sava?, kooperatīva? Korporatīva? LT? Baltijas, transnacioāla?</a:t>
            </a:r>
          </a:p>
          <a:p>
            <a:pPr lvl="3">
              <a:lnSpc>
                <a:spcPct val="90000"/>
              </a:lnSpc>
            </a:pPr>
            <a:r>
              <a:rPr lang="lv-LV" altLang="lv-LV"/>
              <a:t>Loģistika?</a:t>
            </a:r>
          </a:p>
          <a:p>
            <a:pPr lvl="4">
              <a:lnSpc>
                <a:spcPct val="90000"/>
              </a:lnSpc>
            </a:pPr>
            <a:r>
              <a:rPr lang="lv-LV" altLang="lv-LV"/>
              <a:t>Kooperatīva? </a:t>
            </a:r>
          </a:p>
          <a:p>
            <a:pPr lvl="3">
              <a:lnSpc>
                <a:spcPct val="90000"/>
              </a:lnSpc>
            </a:pPr>
            <a:r>
              <a:rPr lang="lv-LV" altLang="lv-LV"/>
              <a:t>Pozicionējums tirgū </a:t>
            </a:r>
          </a:p>
          <a:p>
            <a:pPr lvl="3">
              <a:lnSpc>
                <a:spcPct val="90000"/>
              </a:lnSpc>
            </a:pPr>
            <a:r>
              <a:rPr lang="lv-LV" altLang="lv-LV"/>
              <a:t>Kvalitāte? </a:t>
            </a:r>
          </a:p>
          <a:p>
            <a:pPr lvl="3">
              <a:lnSpc>
                <a:spcPct val="90000"/>
              </a:lnSpc>
            </a:pPr>
            <a:r>
              <a:rPr lang="lv-LV" altLang="lv-LV"/>
              <a:t>Piena ražošanas efektivitāte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>
            <a:extLst>
              <a:ext uri="{FF2B5EF4-FFF2-40B4-BE49-F238E27FC236}">
                <a16:creationId xmlns:a16="http://schemas.microsoft.com/office/drawing/2014/main" id="{5ED16CD6-AF9C-1D87-2FD0-01F63CB618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05510-5AEB-4958-8B00-B3AD5C3716FB}" type="slidenum">
              <a:rPr lang="en-GB" altLang="en-US"/>
              <a:pPr/>
              <a:t>15</a:t>
            </a:fld>
            <a:endParaRPr lang="en-GB" altLang="en-US"/>
          </a:p>
        </p:txBody>
      </p:sp>
      <p:sp>
        <p:nvSpPr>
          <p:cNvPr id="302082" name="Rectangle 2">
            <a:extLst>
              <a:ext uri="{FF2B5EF4-FFF2-40B4-BE49-F238E27FC236}">
                <a16:creationId xmlns:a16="http://schemas.microsoft.com/office/drawing/2014/main" id="{E5D5C292-2725-F423-F91E-DF56C637A15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lv-LV" altLang="lv-LV" dirty="0" err="1"/>
              <a:t>Strestests</a:t>
            </a:r>
            <a:endParaRPr lang="lv-LV" altLang="lv-LV" dirty="0"/>
          </a:p>
        </p:txBody>
      </p:sp>
      <p:sp>
        <p:nvSpPr>
          <p:cNvPr id="302083" name="Rectangle 3">
            <a:extLst>
              <a:ext uri="{FF2B5EF4-FFF2-40B4-BE49-F238E27FC236}">
                <a16:creationId xmlns:a16="http://schemas.microsoft.com/office/drawing/2014/main" id="{F9FF9A9A-7050-7F53-7BAD-43C0112A2A3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lv-LV" altLang="lv-LV" dirty="0"/>
              <a:t>Katrā ziņā  - jābūt gataviem regulārām tirgus lejupslīdēm </a:t>
            </a:r>
          </a:p>
          <a:p>
            <a:pPr lvl="1"/>
            <a:r>
              <a:rPr lang="lv-LV" altLang="lv-LV" dirty="0"/>
              <a:t>EUR 200-220/t pusgada ilgumā</a:t>
            </a:r>
          </a:p>
          <a:p>
            <a:pPr lvl="1"/>
            <a:r>
              <a:rPr lang="lv-LV" altLang="lv-LV" dirty="0"/>
              <a:t>Vismaz </a:t>
            </a:r>
          </a:p>
          <a:p>
            <a:pPr lvl="2"/>
            <a:r>
              <a:rPr lang="lv-LV" altLang="lv-LV" sz="2100" dirty="0"/>
              <a:t>Tiešās mainīgās izmaksas</a:t>
            </a:r>
          </a:p>
          <a:p>
            <a:pPr lvl="2"/>
            <a:r>
              <a:rPr lang="lv-LV" altLang="lv-LV" sz="2100" dirty="0"/>
              <a:t>Iekļaujot personāla izmaksas</a:t>
            </a:r>
          </a:p>
          <a:p>
            <a:pPr lvl="1"/>
            <a:r>
              <a:rPr lang="lv-LV" altLang="lv-LV" dirty="0"/>
              <a:t>Patiesībā  - arī kredītu procentu izmaksas </a:t>
            </a:r>
          </a:p>
          <a:p>
            <a:pPr lvl="2"/>
            <a:r>
              <a:rPr lang="lv-LV" altLang="lv-LV" dirty="0"/>
              <a:t>Sektora līmenī veidot vienošanos ar bankām...?</a:t>
            </a:r>
          </a:p>
          <a:p>
            <a:endParaRPr lang="lv-LV" altLang="lv-LV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>
            <a:extLst>
              <a:ext uri="{FF2B5EF4-FFF2-40B4-BE49-F238E27FC236}">
                <a16:creationId xmlns:a16="http://schemas.microsoft.com/office/drawing/2014/main" id="{B5B590D5-E49C-F609-7FEE-6757031D850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A842A797-AE1B-4182-8138-3219E357C2CB}" type="slidenum">
              <a:rPr lang="en-GB" altLang="en-US"/>
              <a:pPr/>
              <a:t>16</a:t>
            </a:fld>
            <a:endParaRPr lang="en-GB" altLang="en-US"/>
          </a:p>
        </p:txBody>
      </p:sp>
      <p:sp>
        <p:nvSpPr>
          <p:cNvPr id="237572" name="Rectangle 4">
            <a:extLst>
              <a:ext uri="{FF2B5EF4-FFF2-40B4-BE49-F238E27FC236}">
                <a16:creationId xmlns:a16="http://schemas.microsoft.com/office/drawing/2014/main" id="{1B45216A-F3EC-5A6F-CC75-EC7940924311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lv-LV" altLang="lv-LV"/>
              <a:t>Šoreiz tas bija viss sakāmais</a:t>
            </a:r>
            <a:endParaRPr lang="en-GB" altLang="lv-LV"/>
          </a:p>
        </p:txBody>
      </p:sp>
      <p:sp>
        <p:nvSpPr>
          <p:cNvPr id="237573" name="Rectangle 5">
            <a:extLst>
              <a:ext uri="{FF2B5EF4-FFF2-40B4-BE49-F238E27FC236}">
                <a16:creationId xmlns:a16="http://schemas.microsoft.com/office/drawing/2014/main" id="{C2E96231-C5DF-4C16-8947-DE4BB7140F46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r"/>
            <a:endParaRPr lang="lv-LV" altLang="lv-LV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>
            <a:extLst>
              <a:ext uri="{FF2B5EF4-FFF2-40B4-BE49-F238E27FC236}">
                <a16:creationId xmlns:a16="http://schemas.microsoft.com/office/drawing/2014/main" id="{67F65742-85CD-5270-9F02-3047E2957D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5AF29-AFAE-4BCD-9503-72F390CADA49}" type="slidenum">
              <a:rPr lang="en-GB" altLang="en-US"/>
              <a:pPr/>
              <a:t>2</a:t>
            </a:fld>
            <a:endParaRPr lang="en-GB" altLang="en-US"/>
          </a:p>
        </p:txBody>
      </p:sp>
      <p:sp>
        <p:nvSpPr>
          <p:cNvPr id="289794" name="Rectangle 2">
            <a:extLst>
              <a:ext uri="{FF2B5EF4-FFF2-40B4-BE49-F238E27FC236}">
                <a16:creationId xmlns:a16="http://schemas.microsoft.com/office/drawing/2014/main" id="{FA8F92B9-B71E-4333-B13A-B8B688CB79E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lv-LV" altLang="lv-LV"/>
              <a:t>Bet ....</a:t>
            </a:r>
          </a:p>
        </p:txBody>
      </p:sp>
      <p:sp>
        <p:nvSpPr>
          <p:cNvPr id="289795" name="Rectangle 3">
            <a:extLst>
              <a:ext uri="{FF2B5EF4-FFF2-40B4-BE49-F238E27FC236}">
                <a16:creationId xmlns:a16="http://schemas.microsoft.com/office/drawing/2014/main" id="{4A01D985-0366-934D-E66C-0A5F62BDFC4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lv-LV" altLang="lv-LV" sz="2600"/>
              <a:t>Par to īsti nerunāšu vis - jo</a:t>
            </a:r>
          </a:p>
          <a:p>
            <a:pPr lvl="1">
              <a:lnSpc>
                <a:spcPct val="90000"/>
              </a:lnSpc>
            </a:pPr>
            <a:r>
              <a:rPr lang="lv-LV" altLang="lv-LV" sz="2200"/>
              <a:t>.... Saimniecības ir dažādas </a:t>
            </a:r>
          </a:p>
          <a:p>
            <a:pPr lvl="1">
              <a:lnSpc>
                <a:spcPct val="90000"/>
              </a:lnSpc>
            </a:pPr>
            <a:r>
              <a:rPr lang="lv-LV" altLang="lv-LV" sz="2200"/>
              <a:t>.... Īpašnieku mērķi ir atšķirīgi </a:t>
            </a:r>
          </a:p>
          <a:p>
            <a:pPr lvl="1">
              <a:lnSpc>
                <a:spcPct val="90000"/>
              </a:lnSpc>
            </a:pPr>
            <a:r>
              <a:rPr lang="lv-LV" altLang="lv-LV" sz="2200"/>
              <a:t>.... Ekonomisko analīzi par uzņēmumu iekšējiem procesiem neesam veikuši</a:t>
            </a:r>
          </a:p>
          <a:p>
            <a:pPr>
              <a:lnSpc>
                <a:spcPct val="90000"/>
              </a:lnSpc>
            </a:pPr>
            <a:r>
              <a:rPr lang="lv-LV" altLang="lv-LV" sz="2600"/>
              <a:t>Problēmas definējums šodien – </a:t>
            </a:r>
            <a:br>
              <a:rPr lang="lv-LV" altLang="lv-LV" sz="2600"/>
            </a:br>
            <a:r>
              <a:rPr lang="lv-LV" altLang="lv-LV" sz="2600" b="1"/>
              <a:t>piensaimniecības biznesam ir nepietiekams ienākums </a:t>
            </a:r>
          </a:p>
          <a:p>
            <a:pPr>
              <a:lnSpc>
                <a:spcPct val="90000"/>
              </a:lnSpc>
            </a:pPr>
            <a:endParaRPr lang="lv-LV" altLang="lv-LV" sz="2600" b="1"/>
          </a:p>
          <a:p>
            <a:pPr>
              <a:lnSpc>
                <a:spcPct val="90000"/>
              </a:lnSpc>
            </a:pPr>
            <a:r>
              <a:rPr lang="lv-LV" altLang="lv-LV" sz="2600"/>
              <a:t>Tāpēc šodien vairāk  – </a:t>
            </a:r>
          </a:p>
          <a:p>
            <a:pPr lvl="1">
              <a:lnSpc>
                <a:spcPct val="90000"/>
              </a:lnSpc>
            </a:pPr>
            <a:r>
              <a:rPr lang="lv-LV" altLang="lv-LV" sz="2200"/>
              <a:t>Par iespējām palielināt ienākumu no piena ražošanas nākotnē</a:t>
            </a:r>
          </a:p>
          <a:p>
            <a:pPr lvl="2">
              <a:lnSpc>
                <a:spcPct val="90000"/>
              </a:lnSpc>
            </a:pPr>
            <a:r>
              <a:rPr lang="lv-LV" altLang="lv-LV" sz="2000"/>
              <a:t>Bet – ne par ražošanas efektivitāti saimniecībā </a:t>
            </a:r>
          </a:p>
          <a:p>
            <a:pPr lvl="2">
              <a:lnSpc>
                <a:spcPct val="90000"/>
              </a:lnSpc>
            </a:pPr>
            <a:endParaRPr lang="lv-LV" altLang="lv-LV" sz="20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6">
            <a:extLst>
              <a:ext uri="{FF2B5EF4-FFF2-40B4-BE49-F238E27FC236}">
                <a16:creationId xmlns:a16="http://schemas.microsoft.com/office/drawing/2014/main" id="{6BDF6DBB-270E-8679-5224-40B893FC13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664AB-519A-4DC5-8166-1A0BDCD48CCA}" type="slidenum">
              <a:rPr lang="en-GB" altLang="en-US"/>
              <a:pPr/>
              <a:t>3</a:t>
            </a:fld>
            <a:endParaRPr lang="en-GB" altLang="en-US"/>
          </a:p>
        </p:txBody>
      </p:sp>
      <p:graphicFrame>
        <p:nvGraphicFramePr>
          <p:cNvPr id="273413" name="Object 5">
            <a:extLst>
              <a:ext uri="{FF2B5EF4-FFF2-40B4-BE49-F238E27FC236}">
                <a16:creationId xmlns:a16="http://schemas.microsoft.com/office/drawing/2014/main" id="{E252B104-181F-4559-AAD7-F7AFEBAEC213}"/>
              </a:ext>
            </a:extLst>
          </p:cNvPr>
          <p:cNvGraphicFramePr>
            <a:graphicFrameLocks noChangeAspect="1"/>
          </p:cNvGraphicFramePr>
          <p:nvPr>
            <p:ph sz="half" idx="1"/>
          </p:nvPr>
        </p:nvGraphicFramePr>
        <p:xfrm>
          <a:off x="1066800" y="1219200"/>
          <a:ext cx="7467600" cy="5316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hart" r:id="rId2" imgW="8858385" imgH="6305640" progId="Excel.Chart.8">
                  <p:embed/>
                </p:oleObj>
              </mc:Choice>
              <mc:Fallback>
                <p:oleObj name="Chart" r:id="rId2" imgW="8858385" imgH="6305640" progId="Excel.Chart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1219200"/>
                        <a:ext cx="7467600" cy="5316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 cap="flat" cmpd="sng" algn="ctr">
                            <a:solidFill>
                              <a:schemeClr val="tx1"/>
                            </a:solidFill>
                            <a:prstDash val="solid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3444" name="Group 36">
            <a:extLst>
              <a:ext uri="{FF2B5EF4-FFF2-40B4-BE49-F238E27FC236}">
                <a16:creationId xmlns:a16="http://schemas.microsoft.com/office/drawing/2014/main" id="{2157E665-FDEE-6716-FC47-455EB10F7D67}"/>
              </a:ext>
            </a:extLst>
          </p:cNvPr>
          <p:cNvGraphicFramePr>
            <a:graphicFrameLocks noGrp="1"/>
          </p:cNvGraphicFramePr>
          <p:nvPr>
            <p:ph sz="half" idx="2"/>
          </p:nvPr>
        </p:nvGraphicFramePr>
        <p:xfrm>
          <a:off x="1371600" y="304800"/>
          <a:ext cx="7315200" cy="838200"/>
        </p:xfrm>
        <a:graphic>
          <a:graphicData uri="http://schemas.openxmlformats.org/drawingml/2006/table">
            <a:tbl>
              <a:tblPr/>
              <a:tblGrid>
                <a:gridCol w="7315200">
                  <a:extLst>
                    <a:ext uri="{9D8B030D-6E8A-4147-A177-3AD203B41FA5}">
                      <a16:colId xmlns:a16="http://schemas.microsoft.com/office/drawing/2014/main" val="4075577681"/>
                    </a:ext>
                  </a:extLst>
                </a:gridCol>
              </a:tblGrid>
              <a:tr h="838200">
                <a:tc>
                  <a:txBody>
                    <a:bodyPr/>
                    <a:lstStyle>
                      <a:lvl1pPr marL="342900" indent="-342900" algn="l">
                        <a:spcBef>
                          <a:spcPct val="20000"/>
                        </a:spcBef>
                        <a:buClr>
                          <a:srgbClr val="009900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669925" indent="-325438"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022350" indent="-350838" algn="l">
                        <a:spcBef>
                          <a:spcPct val="20000"/>
                        </a:spcBef>
                        <a:buClr>
                          <a:srgbClr val="006600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339850" indent="-315913"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681163" indent="-339725" algn="l">
                        <a:spcBef>
                          <a:spcPct val="20000"/>
                        </a:spcBef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1383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5955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0527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5099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lv-LV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EC Square Sans Pro" charset="0"/>
                          <a:cs typeface="Arial" panose="020B0604020202020204" pitchFamily="34" charset="0"/>
                        </a:rPr>
                        <a:t>Prospects for EU agricultural markets and income 2014-2024</a:t>
                      </a:r>
                      <a:endParaRPr kumimoji="0" lang="en-GB" altLang="lv-LV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3612071"/>
                  </a:ext>
                </a:extLst>
              </a:tr>
            </a:tbl>
          </a:graphicData>
        </a:graphic>
      </p:graphicFrame>
      <p:pic>
        <p:nvPicPr>
          <p:cNvPr id="273445" name="Picture 2">
            <a:extLst>
              <a:ext uri="{FF2B5EF4-FFF2-40B4-BE49-F238E27FC236}">
                <a16:creationId xmlns:a16="http://schemas.microsoft.com/office/drawing/2014/main" id="{9A1E38F1-758D-082C-7078-221A85AECFFE}"/>
              </a:ext>
            </a:extLst>
          </p:cNvPr>
          <p:cNvPicPr>
            <a:picLocks noChangeAspect="1" noChangeArrowheads="1"/>
          </p:cNvPicPr>
          <p:nvPr>
            <p:ph type="title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04800" y="228600"/>
            <a:ext cx="1479550" cy="11398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4">
            <a:extLst>
              <a:ext uri="{FF2B5EF4-FFF2-40B4-BE49-F238E27FC236}">
                <a16:creationId xmlns:a16="http://schemas.microsoft.com/office/drawing/2014/main" id="{91DE3957-AAE3-A061-B0A2-143E6630AD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ADFA6-00DC-4835-A3C3-95A43151D123}" type="slidenum">
              <a:rPr lang="en-GB" altLang="en-US"/>
              <a:pPr/>
              <a:t>4</a:t>
            </a:fld>
            <a:endParaRPr lang="en-GB" altLang="en-US"/>
          </a:p>
        </p:txBody>
      </p:sp>
      <p:sp>
        <p:nvSpPr>
          <p:cNvPr id="283652" name="Rectangle 4">
            <a:extLst>
              <a:ext uri="{FF2B5EF4-FFF2-40B4-BE49-F238E27FC236}">
                <a16:creationId xmlns:a16="http://schemas.microsoft.com/office/drawing/2014/main" id="{72BB8D5B-5777-9176-8BE6-4680B448F10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lv-LV" altLang="lv-LV"/>
              <a:t>Piena ražošanas pārmaiņas</a:t>
            </a:r>
          </a:p>
        </p:txBody>
      </p:sp>
      <p:pic>
        <p:nvPicPr>
          <p:cNvPr id="283655" name="Picture 7">
            <a:extLst>
              <a:ext uri="{FF2B5EF4-FFF2-40B4-BE49-F238E27FC236}">
                <a16:creationId xmlns:a16="http://schemas.microsoft.com/office/drawing/2014/main" id="{602EBC18-48FC-02E4-7EAA-007BDBFA74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1143000"/>
            <a:ext cx="5795963" cy="5451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4">
            <a:extLst>
              <a:ext uri="{FF2B5EF4-FFF2-40B4-BE49-F238E27FC236}">
                <a16:creationId xmlns:a16="http://schemas.microsoft.com/office/drawing/2014/main" id="{A9280285-BF2B-A2FB-F757-C64F194919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AEA04-1A45-4F01-BDCD-BEEA157ACF5D}" type="slidenum">
              <a:rPr lang="en-GB" altLang="en-US"/>
              <a:pPr/>
              <a:t>5</a:t>
            </a:fld>
            <a:endParaRPr lang="en-GB" altLang="en-US"/>
          </a:p>
        </p:txBody>
      </p:sp>
      <p:sp>
        <p:nvSpPr>
          <p:cNvPr id="303108" name="Rectangle 4">
            <a:extLst>
              <a:ext uri="{FF2B5EF4-FFF2-40B4-BE49-F238E27FC236}">
                <a16:creationId xmlns:a16="http://schemas.microsoft.com/office/drawing/2014/main" id="{23B63B34-0D4A-C2AE-7696-A8088212401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lv-LV" altLang="lv-LV" sz="3000"/>
              <a:t>Reģistrētā vidējā piena cena LV, 2003-2014. gadi</a:t>
            </a:r>
          </a:p>
        </p:txBody>
      </p:sp>
      <p:pic>
        <p:nvPicPr>
          <p:cNvPr id="303109" name="Picture 5">
            <a:extLst>
              <a:ext uri="{FF2B5EF4-FFF2-40B4-BE49-F238E27FC236}">
                <a16:creationId xmlns:a16="http://schemas.microsoft.com/office/drawing/2014/main" id="{83DE3736-13D8-2A1E-EC36-FD7A54A646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66800"/>
            <a:ext cx="8767763" cy="538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>
            <a:extLst>
              <a:ext uri="{FF2B5EF4-FFF2-40B4-BE49-F238E27FC236}">
                <a16:creationId xmlns:a16="http://schemas.microsoft.com/office/drawing/2014/main" id="{2017B53A-647F-5704-DB0E-6F8EB33036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CA29E-F6DC-42C5-9533-127B200C0CA0}" type="slidenum">
              <a:rPr lang="en-GB" altLang="en-US"/>
              <a:pPr/>
              <a:t>6</a:t>
            </a:fld>
            <a:endParaRPr lang="en-GB" altLang="en-US"/>
          </a:p>
        </p:txBody>
      </p:sp>
      <p:sp>
        <p:nvSpPr>
          <p:cNvPr id="285698" name="Rectangle 2">
            <a:extLst>
              <a:ext uri="{FF2B5EF4-FFF2-40B4-BE49-F238E27FC236}">
                <a16:creationId xmlns:a16="http://schemas.microsoft.com/office/drawing/2014/main" id="{6CFAA5A0-E5E4-EDF9-A881-B6C690FEC4C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139825"/>
          </a:xfrm>
        </p:spPr>
        <p:txBody>
          <a:bodyPr/>
          <a:lstStyle/>
          <a:p>
            <a:r>
              <a:rPr lang="lv-LV" altLang="lv-LV" b="0"/>
              <a:t>Problēmas ģenēze</a:t>
            </a:r>
          </a:p>
        </p:txBody>
      </p:sp>
      <p:sp>
        <p:nvSpPr>
          <p:cNvPr id="285699" name="Rectangle 3">
            <a:extLst>
              <a:ext uri="{FF2B5EF4-FFF2-40B4-BE49-F238E27FC236}">
                <a16:creationId xmlns:a16="http://schemas.microsoft.com/office/drawing/2014/main" id="{D9884FF0-2AB4-77B2-D9DF-10CBA57BF01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lv-LV" altLang="lv-LV" sz="3400" b="1"/>
              <a:t>Ārējais (ārpus LV tiešas ietekmes esošs) faktors</a:t>
            </a:r>
            <a:r>
              <a:rPr lang="lv-LV" altLang="lv-LV" sz="3400"/>
              <a:t> </a:t>
            </a:r>
          </a:p>
          <a:p>
            <a:pPr lvl="1"/>
            <a:r>
              <a:rPr lang="lv-LV" altLang="lv-LV" sz="3000"/>
              <a:t>- piena produktu tirgus vispārēja lejupslīde </a:t>
            </a:r>
          </a:p>
          <a:p>
            <a:r>
              <a:rPr lang="lv-LV" altLang="lv-LV" sz="3400"/>
              <a:t>LV iekšējie faktori: </a:t>
            </a:r>
          </a:p>
          <a:p>
            <a:pPr lvl="1"/>
            <a:r>
              <a:rPr lang="lv-LV" altLang="lv-LV" sz="3000"/>
              <a:t>.......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4">
            <a:extLst>
              <a:ext uri="{FF2B5EF4-FFF2-40B4-BE49-F238E27FC236}">
                <a16:creationId xmlns:a16="http://schemas.microsoft.com/office/drawing/2014/main" id="{3920A543-6A74-49CA-D278-701C08AF62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8F27F-56DA-4346-8026-583D6B00092B}" type="slidenum">
              <a:rPr lang="en-GB" altLang="en-US"/>
              <a:pPr/>
              <a:t>7</a:t>
            </a:fld>
            <a:endParaRPr lang="en-GB" altLang="en-US"/>
          </a:p>
        </p:txBody>
      </p:sp>
      <p:sp>
        <p:nvSpPr>
          <p:cNvPr id="293892" name="Rectangle 4">
            <a:extLst>
              <a:ext uri="{FF2B5EF4-FFF2-40B4-BE49-F238E27FC236}">
                <a16:creationId xmlns:a16="http://schemas.microsoft.com/office/drawing/2014/main" id="{957D61C2-5634-22A9-A8AE-12EDEB0A2AB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lv-LV" altLang="lv-LV" sz="3800"/>
              <a:t>Piena ražošana ES-27 valstīs, kg/cilv., 2012. gadā</a:t>
            </a:r>
            <a:br>
              <a:rPr lang="lv-LV" altLang="lv-LV" sz="3800"/>
            </a:br>
            <a:r>
              <a:rPr lang="lv-LV" altLang="lv-LV" sz="3800"/>
              <a:t> </a:t>
            </a:r>
          </a:p>
        </p:txBody>
      </p:sp>
      <p:pic>
        <p:nvPicPr>
          <p:cNvPr id="293893" name="Picture 5">
            <a:extLst>
              <a:ext uri="{FF2B5EF4-FFF2-40B4-BE49-F238E27FC236}">
                <a16:creationId xmlns:a16="http://schemas.microsoft.com/office/drawing/2014/main" id="{4795C733-AEBD-B8B1-0207-02515D527D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371600"/>
            <a:ext cx="8310563" cy="510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4">
            <a:extLst>
              <a:ext uri="{FF2B5EF4-FFF2-40B4-BE49-F238E27FC236}">
                <a16:creationId xmlns:a16="http://schemas.microsoft.com/office/drawing/2014/main" id="{B12DD39A-3944-0497-3794-DBCC73EA54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D211B-DF6A-4652-915A-B1B5AC418CCF}" type="slidenum">
              <a:rPr lang="en-GB" altLang="en-US"/>
              <a:pPr/>
              <a:t>8</a:t>
            </a:fld>
            <a:endParaRPr lang="en-GB" altLang="en-US"/>
          </a:p>
        </p:txBody>
      </p:sp>
      <p:sp>
        <p:nvSpPr>
          <p:cNvPr id="291844" name="Rectangle 4">
            <a:extLst>
              <a:ext uri="{FF2B5EF4-FFF2-40B4-BE49-F238E27FC236}">
                <a16:creationId xmlns:a16="http://schemas.microsoft.com/office/drawing/2014/main" id="{1D097F75-C30A-0345-3E30-8B403ECE35A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lv-LV" altLang="lv-LV" sz="3000"/>
              <a:t>Vidējās piena iepirkuma cenas pārmaiņas </a:t>
            </a:r>
            <a:br>
              <a:rPr lang="lv-LV" altLang="lv-LV" sz="3000"/>
            </a:br>
            <a:r>
              <a:rPr lang="lv-LV" altLang="lv-LV" sz="3000"/>
              <a:t>2003-2014. gados. Slīdošs 6 mēnešu vidējais</a:t>
            </a:r>
          </a:p>
        </p:txBody>
      </p:sp>
      <p:pic>
        <p:nvPicPr>
          <p:cNvPr id="291846" name="Picture 6">
            <a:extLst>
              <a:ext uri="{FF2B5EF4-FFF2-40B4-BE49-F238E27FC236}">
                <a16:creationId xmlns:a16="http://schemas.microsoft.com/office/drawing/2014/main" id="{F372FBC8-43AE-1FC9-A87F-D257CAAA93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19200"/>
            <a:ext cx="8763000" cy="538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4">
            <a:extLst>
              <a:ext uri="{FF2B5EF4-FFF2-40B4-BE49-F238E27FC236}">
                <a16:creationId xmlns:a16="http://schemas.microsoft.com/office/drawing/2014/main" id="{522800A9-077A-6751-A688-0D323C0152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FFCBE-1EA8-4AF4-A331-DE9216C0E826}" type="slidenum">
              <a:rPr lang="en-GB" altLang="en-US"/>
              <a:pPr/>
              <a:t>9</a:t>
            </a:fld>
            <a:endParaRPr lang="en-GB" altLang="en-US"/>
          </a:p>
        </p:txBody>
      </p:sp>
      <p:sp>
        <p:nvSpPr>
          <p:cNvPr id="277508" name="Rectangle 4">
            <a:extLst>
              <a:ext uri="{FF2B5EF4-FFF2-40B4-BE49-F238E27FC236}">
                <a16:creationId xmlns:a16="http://schemas.microsoft.com/office/drawing/2014/main" id="{21E1B528-5132-A52D-EBF8-84F12634361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lv-LV" altLang="lv-LV" sz="3400"/>
              <a:t>Piena iepirkuma cenas novirze no ES15 vidējā līmeņa, EUR/100 kg</a:t>
            </a:r>
          </a:p>
        </p:txBody>
      </p:sp>
      <p:pic>
        <p:nvPicPr>
          <p:cNvPr id="277518" name="Picture 14">
            <a:extLst>
              <a:ext uri="{FF2B5EF4-FFF2-40B4-BE49-F238E27FC236}">
                <a16:creationId xmlns:a16="http://schemas.microsoft.com/office/drawing/2014/main" id="{71B4230E-C429-0C2B-8744-B978DEA4C3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143000"/>
            <a:ext cx="8767763" cy="538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2008_0104_CAP_HC_AM">
  <a:themeElements>
    <a:clrScheme name="2008_0104_CAP_HC_AM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2008_0104_CAP_HC_AM">
      <a:majorFont>
        <a:latin typeface="Garamond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lv-LV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lv-LV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2008_0104_CAP_HC_AM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08_0104_CAP_HC_AM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08_0104_CAP_HC_AM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08_0104_CAP_HC_AM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08_0104_CAP_HC_AM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08_0104_CAP_HC_AM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08_0104_CAP_HC_AM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08_0104_CAP_HC_AM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08_0104_CAP_HC_AM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2008_0104_CAP_HC_AM</Template>
  <TotalTime>3096</TotalTime>
  <Words>435</Words>
  <Application>Microsoft Office PowerPoint</Application>
  <PresentationFormat>On-screen Show (4:3)</PresentationFormat>
  <Paragraphs>92</Paragraphs>
  <Slides>16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24" baseType="lpstr">
      <vt:lpstr>Arial</vt:lpstr>
      <vt:lpstr>Garamond</vt:lpstr>
      <vt:lpstr>Times New Roman</vt:lpstr>
      <vt:lpstr>Wingdings</vt:lpstr>
      <vt:lpstr>EC Square Sans Pro</vt:lpstr>
      <vt:lpstr>2008_0104_CAP_HC_AM</vt:lpstr>
      <vt:lpstr>Microsoft Word Picture</vt:lpstr>
      <vt:lpstr>Microsoft Office Excel Chart</vt:lpstr>
      <vt:lpstr>Piena ražošanas saimniecību izdzīvošanas iespējas ilgtermiņā</vt:lpstr>
      <vt:lpstr>Bet ....</vt:lpstr>
      <vt:lpstr>PowerPoint Presentation</vt:lpstr>
      <vt:lpstr>Piena ražošanas pārmaiņas</vt:lpstr>
      <vt:lpstr>Reģistrētā vidējā piena cena LV, 2003-2014. gadi</vt:lpstr>
      <vt:lpstr>Problēmas ģenēze</vt:lpstr>
      <vt:lpstr>Piena ražošana ES-27 valstīs, kg/cilv., 2012. gadā  </vt:lpstr>
      <vt:lpstr>Vidējās piena iepirkuma cenas pārmaiņas  2003-2014. gados. Slīdošs 6 mēnešu vidējais</vt:lpstr>
      <vt:lpstr>Piena iepirkuma cenas novirze no ES15 vidējā līmeņa, EUR/100 kg</vt:lpstr>
      <vt:lpstr>LV piena cenas novirzes no ...., EUR/100 kg  </vt:lpstr>
      <vt:lpstr>Problēmas ģenēze</vt:lpstr>
      <vt:lpstr>ES valstu piena sektoru raksturojums pēc 1 kg piena pārdošanas cenas gatavo produktu tirgū, vidēji 2006.-2008. gadā</vt:lpstr>
      <vt:lpstr>ES valstu piena sektoru raksturojums pēc pārstrādātā piena daudzuma uz nodarbināto, vidēji 2006.-2008. gadā</vt:lpstr>
      <vt:lpstr>Ko darīt? </vt:lpstr>
      <vt:lpstr>Strestests</vt:lpstr>
      <vt:lpstr>Šoreiz tas bija viss sakāmais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Options for future EU CAP – from vision to reality?</dc:title>
  <dc:creator>andris</dc:creator>
  <cp:lastModifiedBy>AMgl</cp:lastModifiedBy>
  <cp:revision>41</cp:revision>
  <dcterms:created xsi:type="dcterms:W3CDTF">2010-04-29T03:31:05Z</dcterms:created>
  <dcterms:modified xsi:type="dcterms:W3CDTF">2024-03-25T19:10:19Z</dcterms:modified>
</cp:coreProperties>
</file>