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75" r:id="rId4"/>
    <p:sldId id="259" r:id="rId5"/>
    <p:sldId id="266" r:id="rId6"/>
    <p:sldId id="267" r:id="rId7"/>
    <p:sldId id="260" r:id="rId8"/>
    <p:sldId id="270" r:id="rId9"/>
    <p:sldId id="276" r:id="rId10"/>
  </p:sldIdLst>
  <p:sldSz cx="9144000" cy="6858000" type="screen4x3"/>
  <p:notesSz cx="6669088" cy="9820275"/>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FFFCC"/>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66" autoAdjust="0"/>
    <p:restoredTop sz="63514" autoAdjust="0"/>
  </p:normalViewPr>
  <p:slideViewPr>
    <p:cSldViewPr>
      <p:cViewPr varScale="1">
        <p:scale>
          <a:sx n="74" d="100"/>
          <a:sy n="74" d="100"/>
        </p:scale>
        <p:origin x="198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350" y="33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5944713-7ACB-6888-21AF-A6E7C9408FB7}"/>
              </a:ext>
            </a:extLst>
          </p:cNvPr>
          <p:cNvSpPr>
            <a:spLocks noGrp="1" noChangeArrowheads="1"/>
          </p:cNvSpPr>
          <p:nvPr>
            <p:ph type="hdr" sz="quarter"/>
          </p:nvPr>
        </p:nvSpPr>
        <p:spPr bwMode="auto">
          <a:xfrm>
            <a:off x="-22225" y="-36513"/>
            <a:ext cx="2898775" cy="533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defRPr sz="1000" i="1"/>
            </a:lvl1pPr>
          </a:lstStyle>
          <a:p>
            <a:endParaRPr lang="lv-LV" altLang="lv-LV"/>
          </a:p>
        </p:txBody>
      </p:sp>
      <p:sp>
        <p:nvSpPr>
          <p:cNvPr id="4099" name="Rectangle 3">
            <a:extLst>
              <a:ext uri="{FF2B5EF4-FFF2-40B4-BE49-F238E27FC236}">
                <a16:creationId xmlns:a16="http://schemas.microsoft.com/office/drawing/2014/main" id="{02236F48-B4E8-135B-E000-FE8C2DCBBBEC}"/>
              </a:ext>
            </a:extLst>
          </p:cNvPr>
          <p:cNvSpPr>
            <a:spLocks noGrp="1" noChangeArrowheads="1"/>
          </p:cNvSpPr>
          <p:nvPr>
            <p:ph type="dt" sz="quarter" idx="1"/>
          </p:nvPr>
        </p:nvSpPr>
        <p:spPr bwMode="auto">
          <a:xfrm>
            <a:off x="3790950" y="-36513"/>
            <a:ext cx="2898775" cy="533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i="1"/>
            </a:lvl1pPr>
          </a:lstStyle>
          <a:p>
            <a:endParaRPr lang="lv-LV" altLang="lv-LV"/>
          </a:p>
        </p:txBody>
      </p:sp>
      <p:sp>
        <p:nvSpPr>
          <p:cNvPr id="4100" name="Rectangle 4">
            <a:extLst>
              <a:ext uri="{FF2B5EF4-FFF2-40B4-BE49-F238E27FC236}">
                <a16:creationId xmlns:a16="http://schemas.microsoft.com/office/drawing/2014/main" id="{38D45AB8-E19F-AA9F-548B-794E32C4F500}"/>
              </a:ext>
            </a:extLst>
          </p:cNvPr>
          <p:cNvSpPr>
            <a:spLocks noGrp="1" noChangeArrowheads="1"/>
          </p:cNvSpPr>
          <p:nvPr>
            <p:ph type="ftr" sz="quarter" idx="2"/>
          </p:nvPr>
        </p:nvSpPr>
        <p:spPr bwMode="auto">
          <a:xfrm>
            <a:off x="-22225" y="9323388"/>
            <a:ext cx="289877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defRPr sz="1000" i="1"/>
            </a:lvl1pPr>
          </a:lstStyle>
          <a:p>
            <a:endParaRPr lang="lv-LV" altLang="lv-LV"/>
          </a:p>
        </p:txBody>
      </p:sp>
      <p:sp>
        <p:nvSpPr>
          <p:cNvPr id="4101" name="Rectangle 5">
            <a:extLst>
              <a:ext uri="{FF2B5EF4-FFF2-40B4-BE49-F238E27FC236}">
                <a16:creationId xmlns:a16="http://schemas.microsoft.com/office/drawing/2014/main" id="{8C2ABA8A-4708-AC20-238D-568BE9C63455}"/>
              </a:ext>
            </a:extLst>
          </p:cNvPr>
          <p:cNvSpPr>
            <a:spLocks noGrp="1" noChangeArrowheads="1"/>
          </p:cNvSpPr>
          <p:nvPr>
            <p:ph type="sldNum" sz="quarter" idx="3"/>
          </p:nvPr>
        </p:nvSpPr>
        <p:spPr bwMode="auto">
          <a:xfrm>
            <a:off x="3790950" y="9323388"/>
            <a:ext cx="289877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a:defRPr sz="1000" i="1"/>
            </a:lvl1pPr>
          </a:lstStyle>
          <a:p>
            <a:fld id="{F5404E81-A27B-4DF2-9911-28832A0D15F8}" type="slidenum">
              <a:rPr lang="lv-LV" altLang="lv-LV"/>
              <a:pPr/>
              <a:t>‹#›</a:t>
            </a:fld>
            <a:endParaRPr lang="lv-LV" altLang="lv-LV"/>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B9279AA-24C5-6024-A444-4FE9CAD5B1BB}"/>
              </a:ext>
            </a:extLst>
          </p:cNvPr>
          <p:cNvSpPr>
            <a:spLocks noGrp="1" noChangeArrowheads="1"/>
          </p:cNvSpPr>
          <p:nvPr>
            <p:ph type="hdr" sz="quarter"/>
          </p:nvPr>
        </p:nvSpPr>
        <p:spPr bwMode="auto">
          <a:xfrm>
            <a:off x="-1588" y="0"/>
            <a:ext cx="2890838" cy="49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defRPr sz="1000" i="1"/>
            </a:lvl1pPr>
          </a:lstStyle>
          <a:p>
            <a:endParaRPr lang="lv-LV" altLang="lv-LV"/>
          </a:p>
        </p:txBody>
      </p:sp>
      <p:sp>
        <p:nvSpPr>
          <p:cNvPr id="2051" name="Rectangle 3">
            <a:extLst>
              <a:ext uri="{FF2B5EF4-FFF2-40B4-BE49-F238E27FC236}">
                <a16:creationId xmlns:a16="http://schemas.microsoft.com/office/drawing/2014/main" id="{B3FC70C9-EB55-8AD8-2326-56ADB720A698}"/>
              </a:ext>
            </a:extLst>
          </p:cNvPr>
          <p:cNvSpPr>
            <a:spLocks noGrp="1" noChangeArrowheads="1"/>
          </p:cNvSpPr>
          <p:nvPr>
            <p:ph type="dt" idx="1"/>
          </p:nvPr>
        </p:nvSpPr>
        <p:spPr bwMode="auto">
          <a:xfrm>
            <a:off x="3778250" y="0"/>
            <a:ext cx="2890838" cy="49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i="1"/>
            </a:lvl1pPr>
          </a:lstStyle>
          <a:p>
            <a:endParaRPr lang="lv-LV" altLang="lv-LV"/>
          </a:p>
        </p:txBody>
      </p:sp>
      <p:sp>
        <p:nvSpPr>
          <p:cNvPr id="2052" name="Rectangle 4">
            <a:extLst>
              <a:ext uri="{FF2B5EF4-FFF2-40B4-BE49-F238E27FC236}">
                <a16:creationId xmlns:a16="http://schemas.microsoft.com/office/drawing/2014/main" id="{6163A615-8BF9-EF03-1D5D-B9F2CABA80D2}"/>
              </a:ext>
            </a:extLst>
          </p:cNvPr>
          <p:cNvSpPr>
            <a:spLocks noChangeArrowheads="1" noTextEdit="1"/>
          </p:cNvSpPr>
          <p:nvPr>
            <p:ph type="sldImg" idx="2"/>
          </p:nvPr>
        </p:nvSpPr>
        <p:spPr bwMode="auto">
          <a:xfrm>
            <a:off x="885825" y="744538"/>
            <a:ext cx="4895850" cy="3668712"/>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6DA71F4-D38B-A145-58EC-FAA7838E4E7E}"/>
              </a:ext>
            </a:extLst>
          </p:cNvPr>
          <p:cNvSpPr>
            <a:spLocks noGrp="1" noChangeArrowheads="1"/>
          </p:cNvSpPr>
          <p:nvPr>
            <p:ph type="body" sz="quarter" idx="3"/>
          </p:nvPr>
        </p:nvSpPr>
        <p:spPr bwMode="auto">
          <a:xfrm>
            <a:off x="889000" y="4664075"/>
            <a:ext cx="48895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altLang="lv-LV"/>
              <a:t>Click to edit Master text styles</a:t>
            </a:r>
          </a:p>
          <a:p>
            <a:pPr lvl="1"/>
            <a:r>
              <a:rPr lang="en-GB" altLang="lv-LV"/>
              <a:t>Second level</a:t>
            </a:r>
          </a:p>
          <a:p>
            <a:pPr lvl="2"/>
            <a:r>
              <a:rPr lang="en-GB" altLang="lv-LV"/>
              <a:t>Third level</a:t>
            </a:r>
          </a:p>
          <a:p>
            <a:pPr lvl="3"/>
            <a:r>
              <a:rPr lang="en-GB" altLang="lv-LV"/>
              <a:t>Fourth level</a:t>
            </a:r>
          </a:p>
          <a:p>
            <a:pPr lvl="4"/>
            <a:r>
              <a:rPr lang="en-GB" altLang="lv-LV"/>
              <a:t>Fifth level</a:t>
            </a:r>
          </a:p>
        </p:txBody>
      </p:sp>
      <p:sp>
        <p:nvSpPr>
          <p:cNvPr id="2054" name="Rectangle 6">
            <a:extLst>
              <a:ext uri="{FF2B5EF4-FFF2-40B4-BE49-F238E27FC236}">
                <a16:creationId xmlns:a16="http://schemas.microsoft.com/office/drawing/2014/main" id="{A6689BB0-755C-82D7-C33F-6334F0A11529}"/>
              </a:ext>
            </a:extLst>
          </p:cNvPr>
          <p:cNvSpPr>
            <a:spLocks noGrp="1" noChangeArrowheads="1"/>
          </p:cNvSpPr>
          <p:nvPr>
            <p:ph type="ftr" sz="quarter" idx="4"/>
          </p:nvPr>
        </p:nvSpPr>
        <p:spPr bwMode="auto">
          <a:xfrm>
            <a:off x="-1588" y="9329738"/>
            <a:ext cx="2890838"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defRPr sz="1000" i="1"/>
            </a:lvl1pPr>
          </a:lstStyle>
          <a:p>
            <a:endParaRPr lang="lv-LV" altLang="lv-LV"/>
          </a:p>
        </p:txBody>
      </p:sp>
      <p:sp>
        <p:nvSpPr>
          <p:cNvPr id="2055" name="Rectangle 7">
            <a:extLst>
              <a:ext uri="{FF2B5EF4-FFF2-40B4-BE49-F238E27FC236}">
                <a16:creationId xmlns:a16="http://schemas.microsoft.com/office/drawing/2014/main" id="{A1A2DC21-5C72-0E72-C0D2-F44E76A9F682}"/>
              </a:ext>
            </a:extLst>
          </p:cNvPr>
          <p:cNvSpPr>
            <a:spLocks noGrp="1" noChangeArrowheads="1"/>
          </p:cNvSpPr>
          <p:nvPr>
            <p:ph type="sldNum" sz="quarter" idx="5"/>
          </p:nvPr>
        </p:nvSpPr>
        <p:spPr bwMode="auto">
          <a:xfrm>
            <a:off x="3778250" y="9329738"/>
            <a:ext cx="2890838"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a:defRPr sz="1000" i="1"/>
            </a:lvl1pPr>
          </a:lstStyle>
          <a:p>
            <a:fld id="{566508FC-CECA-4534-B4D2-C3D8C5E1E33B}" type="slidenum">
              <a:rPr lang="lv-LV" altLang="lv-LV"/>
              <a:pPr/>
              <a:t>‹#›</a:t>
            </a:fld>
            <a:endParaRPr lang="lv-LV" altLang="lv-LV"/>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973F4AF-8A14-10B0-F86E-362554ED05F5}"/>
              </a:ext>
            </a:extLst>
          </p:cNvPr>
          <p:cNvSpPr>
            <a:spLocks noGrp="1" noChangeArrowheads="1"/>
          </p:cNvSpPr>
          <p:nvPr>
            <p:ph type="sldNum" sz="quarter" idx="5"/>
          </p:nvPr>
        </p:nvSpPr>
        <p:spPr>
          <a:ln/>
        </p:spPr>
        <p:txBody>
          <a:bodyPr/>
          <a:lstStyle/>
          <a:p>
            <a:fld id="{D8B1835C-F838-4C14-8701-48E419C6BDFB}" type="slidenum">
              <a:rPr lang="lv-LV" altLang="lv-LV"/>
              <a:pPr/>
              <a:t>1</a:t>
            </a:fld>
            <a:endParaRPr lang="lv-LV" altLang="lv-LV"/>
          </a:p>
        </p:txBody>
      </p:sp>
      <p:sp>
        <p:nvSpPr>
          <p:cNvPr id="6146" name="Rectangle 2">
            <a:extLst>
              <a:ext uri="{FF2B5EF4-FFF2-40B4-BE49-F238E27FC236}">
                <a16:creationId xmlns:a16="http://schemas.microsoft.com/office/drawing/2014/main" id="{7774FE1B-85F8-6B1C-2D38-52F834A35C7A}"/>
              </a:ext>
            </a:extLst>
          </p:cNvPr>
          <p:cNvSpPr>
            <a:spLocks noChangeArrowheads="1" noTextEdit="1"/>
          </p:cNvSpPr>
          <p:nvPr>
            <p:ph type="sldImg"/>
          </p:nvPr>
        </p:nvSpPr>
        <p:spPr>
          <a:xfrm>
            <a:off x="887413" y="990600"/>
            <a:ext cx="4892675" cy="3668713"/>
          </a:xfrm>
          <a:ln cap="flat"/>
        </p:spPr>
      </p:sp>
      <p:sp>
        <p:nvSpPr>
          <p:cNvPr id="6147" name="Rectangle 3">
            <a:extLst>
              <a:ext uri="{FF2B5EF4-FFF2-40B4-BE49-F238E27FC236}">
                <a16:creationId xmlns:a16="http://schemas.microsoft.com/office/drawing/2014/main" id="{AB0E37C2-7228-C847-4A4C-2E2F427AE13F}"/>
              </a:ext>
            </a:extLst>
          </p:cNvPr>
          <p:cNvSpPr>
            <a:spLocks noGrp="1" noChangeArrowheads="1"/>
          </p:cNvSpPr>
          <p:nvPr>
            <p:ph type="body" idx="1"/>
          </p:nvPr>
        </p:nvSpPr>
        <p:spPr>
          <a:noFill/>
          <a:ln/>
        </p:spPr>
        <p:txBody>
          <a:bodyPr/>
          <a:lstStyle/>
          <a:p>
            <a:r>
              <a:rPr lang="lv-LV" altLang="lv-LV">
                <a:latin typeface="RimSouvenir" pitchFamily="2" charset="0"/>
              </a:rPr>
              <a:t>Cienījamie kolēģi, zinātnieki, domubiedri  un citādi domājošie, </a:t>
            </a:r>
          </a:p>
          <a:p>
            <a:r>
              <a:rPr lang="lv-LV" altLang="lv-LV">
                <a:latin typeface="RimSouvenir" pitchFamily="2" charset="0"/>
              </a:rPr>
              <a:t>Man ir liels gods šodien stāties Jūsu priekšā un dalīties domās par virkni jautājumiem, ar kuriem kopā ar saviem kolēģiem esmu  saskāries pēdējo gadu darba laikā. Tomēr uzreiz vēlos teikt, ka šis nav zinātnisks referāts šī vārda pilnā nozīmē, bet vairāk subjektīvas pārdomas par:</a:t>
            </a:r>
          </a:p>
          <a:p>
            <a:pPr>
              <a:buFontTx/>
              <a:buChar char="-"/>
            </a:pPr>
            <a:r>
              <a:rPr lang="lv-LV" altLang="lv-LV">
                <a:latin typeface="RimSouvenir" pitchFamily="2" charset="0"/>
              </a:rPr>
              <a:t>Latvijas lauksaimniecību, Latvijas lauku, Latvijas tautsaimniecības,  Eiropas integrācijas un pasaules globalizācijas kontekstā. </a:t>
            </a:r>
          </a:p>
          <a:p>
            <a:pPr>
              <a:buFontTx/>
              <a:buChar char="-"/>
            </a:pPr>
            <a:r>
              <a:rPr lang="lv-LV" altLang="lv-LV">
                <a:latin typeface="RimSouvenir" pitchFamily="2" charset="0"/>
              </a:rPr>
              <a:t>Par objektīvajiem attīstības procesiem un mūsu subjektīvo reakciju.</a:t>
            </a:r>
          </a:p>
          <a:p>
            <a:pPr>
              <a:buFontTx/>
              <a:buChar char="-"/>
            </a:pPr>
            <a:r>
              <a:rPr lang="lv-LV" altLang="lv-LV">
                <a:latin typeface="RimSouvenir" pitchFamily="2" charset="0"/>
              </a:rPr>
              <a:t>Par mūsu iespējām un problēmām. </a:t>
            </a:r>
          </a:p>
          <a:p>
            <a:pPr>
              <a:buFontTx/>
              <a:buChar char="-"/>
            </a:pPr>
            <a:r>
              <a:rPr lang="lv-LV" altLang="lv-LV">
                <a:latin typeface="RimSouvenir" pitchFamily="2" charset="0"/>
              </a:rPr>
              <a:t>Par zinātnes un zinātnieku vietu šajā kontekstā     </a:t>
            </a:r>
          </a:p>
          <a:p>
            <a:r>
              <a:rPr lang="lv-LV" altLang="lv-LV">
                <a:latin typeface="RimSouvenir" pitchFamily="2" charset="0"/>
              </a:rPr>
              <a:t>Es noteikti negribu pretendēt uz izsmeļošu problēmu un to iespējamo risinājumu uzskaitījumu. Ekonomika, lauksaimniecība  un sabiedrības attīstība ir pārāk sarežģītas un kompleksas tēmas, lai tās varētu vienā, kaut visplašākajā uzstāšanās reizē aptvert visā to daudzpusībā, pie visiem iespējamajiem pieņēmumiem, un to argumentāciju variantiem. </a:t>
            </a:r>
          </a:p>
          <a:p>
            <a:r>
              <a:rPr lang="lv-LV" altLang="lv-LV">
                <a:latin typeface="RimSouvenir" pitchFamily="2" charset="0"/>
              </a:rPr>
              <a:t>Tāpēc šodien pievērsīšos dažām, manuprāt nozīmīgākajām problēmām, kuru risināšanai mums vienkārši nav palicis daudz laika, kā arī mēģināšu vismaz daļēji  parādīt savu domu gaitu problēmas analīzē, kas, manuprāt, ir atvērta attīstībai un viedokļu absorbcijai. </a:t>
            </a:r>
          </a:p>
          <a:p>
            <a:pPr>
              <a:buFontTx/>
              <a:buChar char="-"/>
            </a:pPr>
            <a:endParaRPr lang="lv-LV" altLang="lv-LV">
              <a:latin typeface="RimSouvenir" pitchFamily="2" charset="0"/>
            </a:endParaRPr>
          </a:p>
          <a:p>
            <a:endParaRPr lang="lv-LV" altLang="lv-LV">
              <a:latin typeface="RimSouvenir" pitchFamily="2"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FAA5C5F-AC82-7FEB-6B3D-29F9A3C5526C}"/>
              </a:ext>
            </a:extLst>
          </p:cNvPr>
          <p:cNvSpPr>
            <a:spLocks noGrp="1" noChangeArrowheads="1"/>
          </p:cNvSpPr>
          <p:nvPr>
            <p:ph type="sldNum" sz="quarter" idx="5"/>
          </p:nvPr>
        </p:nvSpPr>
        <p:spPr>
          <a:ln/>
        </p:spPr>
        <p:txBody>
          <a:bodyPr/>
          <a:lstStyle/>
          <a:p>
            <a:fld id="{EF384422-0609-4EDA-A2D1-E861DB7A6251}" type="slidenum">
              <a:rPr lang="lv-LV" altLang="lv-LV"/>
              <a:pPr/>
              <a:t>3</a:t>
            </a:fld>
            <a:endParaRPr lang="lv-LV" altLang="lv-LV"/>
          </a:p>
        </p:txBody>
      </p:sp>
      <p:sp>
        <p:nvSpPr>
          <p:cNvPr id="97282" name="Rectangle 2">
            <a:extLst>
              <a:ext uri="{FF2B5EF4-FFF2-40B4-BE49-F238E27FC236}">
                <a16:creationId xmlns:a16="http://schemas.microsoft.com/office/drawing/2014/main" id="{092A5D00-ADFC-80A2-F6B6-7EA1EAF46FA3}"/>
              </a:ext>
            </a:extLst>
          </p:cNvPr>
          <p:cNvSpPr>
            <a:spLocks noChangeArrowheads="1" noTextEdit="1"/>
          </p:cNvSpPr>
          <p:nvPr>
            <p:ph type="sldImg"/>
          </p:nvPr>
        </p:nvSpPr>
        <p:spPr>
          <a:xfrm>
            <a:off x="887413" y="744538"/>
            <a:ext cx="4892675" cy="3668712"/>
          </a:xfrm>
          <a:ln/>
        </p:spPr>
      </p:sp>
      <p:sp>
        <p:nvSpPr>
          <p:cNvPr id="97283" name="Rectangle 3">
            <a:extLst>
              <a:ext uri="{FF2B5EF4-FFF2-40B4-BE49-F238E27FC236}">
                <a16:creationId xmlns:a16="http://schemas.microsoft.com/office/drawing/2014/main" id="{240699D1-DD37-1C8D-EC13-CFDB5C981DEE}"/>
              </a:ext>
            </a:extLst>
          </p:cNvPr>
          <p:cNvSpPr>
            <a:spLocks noGrp="1" noChangeArrowheads="1"/>
          </p:cNvSpPr>
          <p:nvPr>
            <p:ph type="body" idx="1"/>
          </p:nvPr>
        </p:nvSpPr>
        <p:spPr/>
        <p:txBody>
          <a:bodyPr/>
          <a:lstStyle/>
          <a:p>
            <a:r>
              <a:rPr lang="lv-LV" altLang="lv-LV"/>
              <a:t>N</a:t>
            </a:r>
            <a:r>
              <a:rPr lang="lv-LV" altLang="lv-LV">
                <a:cs typeface="Times New Roman" panose="02020603050405020304" pitchFamily="18" charset="0"/>
              </a:rPr>
              <a:t>epietiekami finansu resursi efektīvu </a:t>
            </a:r>
            <a:r>
              <a:rPr lang="lv-LV" altLang="lv-LV"/>
              <a:t>pamatkapitāla atražošanai </a:t>
            </a:r>
            <a:r>
              <a:rPr lang="lv-LV" altLang="lv-LV">
                <a:cs typeface="Times New Roman" panose="02020603050405020304" pitchFamily="18" charset="0"/>
              </a:rPr>
              <a:t>mašīnu un iekārtu iegādei, ražošanas būvēm un ēkām, kā arī zemes auglības saglabāšanas un paaugstināšanas pasākumu īstenošanai</a:t>
            </a:r>
            <a:endParaRPr lang="lv-LV" altLang="lv-LV"/>
          </a:p>
          <a:p>
            <a:pPr algn="just"/>
            <a:endParaRPr lang="lv-LV" altLang="lv-LV">
              <a:cs typeface="Times New Roman" panose="02020603050405020304" pitchFamily="18" charset="0"/>
            </a:endParaRPr>
          </a:p>
          <a:p>
            <a:pPr algn="just"/>
            <a:r>
              <a:rPr lang="lv-LV" altLang="lv-LV">
                <a:latin typeface="Symbol" panose="05050102010706020507" pitchFamily="18" charset="2"/>
                <a:cs typeface="Times New Roman" panose="02020603050405020304" pitchFamily="18" charset="0"/>
              </a:rPr>
              <a:t>Þ</a:t>
            </a:r>
            <a:r>
              <a:rPr lang="lv-LV" altLang="lv-LV">
                <a:cs typeface="Times New Roman" panose="02020603050405020304" pitchFamily="18" charset="0"/>
              </a:rPr>
              <a:t>  apgrozāmo līdzekļu nepietiekamība mēslojuma un augstvērtīgas sēklas iegādei, kā arī pilnvērtīgu augu aizsardzības pasākumu īstenošanai. </a:t>
            </a:r>
          </a:p>
          <a:p>
            <a:endParaRPr lang="lv-LV" altLang="lv-LV"/>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19F0A2E-D3A5-9A80-9DF3-4002C5D72C9D}"/>
              </a:ext>
            </a:extLst>
          </p:cNvPr>
          <p:cNvSpPr>
            <a:spLocks noGrp="1" noChangeArrowheads="1"/>
          </p:cNvSpPr>
          <p:nvPr>
            <p:ph type="sldNum" sz="quarter" idx="5"/>
          </p:nvPr>
        </p:nvSpPr>
        <p:spPr>
          <a:ln/>
        </p:spPr>
        <p:txBody>
          <a:bodyPr/>
          <a:lstStyle/>
          <a:p>
            <a:fld id="{B330C76F-539C-4745-B616-AED2BFA7BE07}" type="slidenum">
              <a:rPr lang="lv-LV" altLang="lv-LV"/>
              <a:pPr/>
              <a:t>4</a:t>
            </a:fld>
            <a:endParaRPr lang="lv-LV" altLang="lv-LV"/>
          </a:p>
        </p:txBody>
      </p:sp>
      <p:sp>
        <p:nvSpPr>
          <p:cNvPr id="84994" name="Rectangle 2">
            <a:extLst>
              <a:ext uri="{FF2B5EF4-FFF2-40B4-BE49-F238E27FC236}">
                <a16:creationId xmlns:a16="http://schemas.microsoft.com/office/drawing/2014/main" id="{0835D40F-B3D0-BE3A-7A7C-7382836510F4}"/>
              </a:ext>
            </a:extLst>
          </p:cNvPr>
          <p:cNvSpPr>
            <a:spLocks noChangeArrowheads="1" noTextEdit="1"/>
          </p:cNvSpPr>
          <p:nvPr>
            <p:ph type="sldImg"/>
          </p:nvPr>
        </p:nvSpPr>
        <p:spPr>
          <a:xfrm>
            <a:off x="887413" y="744538"/>
            <a:ext cx="4892675" cy="3668712"/>
          </a:xfrm>
          <a:ln/>
        </p:spPr>
      </p:sp>
      <p:sp>
        <p:nvSpPr>
          <p:cNvPr id="84995" name="Rectangle 3">
            <a:extLst>
              <a:ext uri="{FF2B5EF4-FFF2-40B4-BE49-F238E27FC236}">
                <a16:creationId xmlns:a16="http://schemas.microsoft.com/office/drawing/2014/main" id="{1D84117C-97FE-E186-2FB7-253D5F54AEA7}"/>
              </a:ext>
            </a:extLst>
          </p:cNvPr>
          <p:cNvSpPr>
            <a:spLocks noGrp="1" noChangeArrowheads="1"/>
          </p:cNvSpPr>
          <p:nvPr>
            <p:ph type="body" idx="1"/>
          </p:nvPr>
        </p:nvSpPr>
        <p:spPr/>
        <p:txBody>
          <a:bodyPr/>
          <a:lstStyle/>
          <a:p>
            <a:r>
              <a:rPr lang="lv-LV" altLang="lv-LV"/>
              <a:t>Latvijas integrācija ES — institucionālās vides attīstība, tirgus organizācijas, ražotāju atbalsta pasākumi. Savukārt noslēgtie līgumi par brīvo tirdzniecību ar lauksaimniecības precēm un pievienošanās Pasaules tirdzniecības organizācijai ierobežo tirgus aizsardzības iespējas un eksporta veicināšanas pasākumus.</a:t>
            </a:r>
          </a:p>
          <a:p>
            <a:endParaRPr lang="lv-LV" altLang="lv-LV"/>
          </a:p>
          <a:p>
            <a:r>
              <a:rPr lang="lv-LV" altLang="lv-LV"/>
              <a:t>No iekšējiem faktoriem, kas ietekmē lauksaimniecības politiku, jāmin nelabvēlīgo ekonomisko vidi lauksaimniecības attīstībai, nepieciešamību turpināt strukturālās pārmaiņas. Faktiski ir beigusies agrārās reformas pirmā daļa — privātā īpašuma ieviešana lauku uzņēmējdarbībā. Tomēr nevar sacīt, ka notikusi nopietna lauksaimniecības sektora kopējā pārstrukturēšanās.</a:t>
            </a:r>
          </a:p>
          <a:p>
            <a:r>
              <a:rPr lang="lv-LV" altLang="lv-LV"/>
              <a:t>Latvijā ir ierobežots valsts budžets, kā arī zems patērētāju ienākumu līmenis. Tas ierobežo lauksaimnieku iespējas pārdot savu produkciju un saņemt lielāku valsts atbalstu.</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BCC26A6-197D-7B5D-35FA-6143E523E5D1}"/>
              </a:ext>
            </a:extLst>
          </p:cNvPr>
          <p:cNvSpPr>
            <a:spLocks noGrp="1" noChangeArrowheads="1"/>
          </p:cNvSpPr>
          <p:nvPr>
            <p:ph type="sldNum" sz="quarter" idx="5"/>
          </p:nvPr>
        </p:nvSpPr>
        <p:spPr>
          <a:ln/>
        </p:spPr>
        <p:txBody>
          <a:bodyPr/>
          <a:lstStyle/>
          <a:p>
            <a:fld id="{C1EE4B13-3320-441D-A290-1D96734BC0E6}" type="slidenum">
              <a:rPr lang="lv-LV" altLang="lv-LV"/>
              <a:pPr/>
              <a:t>5</a:t>
            </a:fld>
            <a:endParaRPr lang="lv-LV" altLang="lv-LV"/>
          </a:p>
        </p:txBody>
      </p:sp>
      <p:sp>
        <p:nvSpPr>
          <p:cNvPr id="80898" name="Rectangle 2">
            <a:extLst>
              <a:ext uri="{FF2B5EF4-FFF2-40B4-BE49-F238E27FC236}">
                <a16:creationId xmlns:a16="http://schemas.microsoft.com/office/drawing/2014/main" id="{30831D5D-57A3-7C9A-EFEE-320F86FD8545}"/>
              </a:ext>
            </a:extLst>
          </p:cNvPr>
          <p:cNvSpPr>
            <a:spLocks noChangeArrowheads="1" noTextEdit="1"/>
          </p:cNvSpPr>
          <p:nvPr>
            <p:ph type="sldImg"/>
          </p:nvPr>
        </p:nvSpPr>
        <p:spPr>
          <a:xfrm>
            <a:off x="887413" y="744538"/>
            <a:ext cx="4892675" cy="3668712"/>
          </a:xfrm>
          <a:ln/>
        </p:spPr>
      </p:sp>
      <p:sp>
        <p:nvSpPr>
          <p:cNvPr id="80899" name="Rectangle 3">
            <a:extLst>
              <a:ext uri="{FF2B5EF4-FFF2-40B4-BE49-F238E27FC236}">
                <a16:creationId xmlns:a16="http://schemas.microsoft.com/office/drawing/2014/main" id="{2D86ED53-0FF3-5CE6-4BCB-BEBDCF824736}"/>
              </a:ext>
            </a:extLst>
          </p:cNvPr>
          <p:cNvSpPr>
            <a:spLocks noGrp="1" noChangeArrowheads="1"/>
          </p:cNvSpPr>
          <p:nvPr>
            <p:ph type="body" idx="1"/>
          </p:nvPr>
        </p:nvSpPr>
        <p:spPr/>
        <p:txBody>
          <a:bodyPr/>
          <a:lstStyle/>
          <a:p>
            <a:r>
              <a:rPr lang="lv-LV" altLang="lv-LV" b="1"/>
              <a:t> </a:t>
            </a:r>
            <a:r>
              <a:rPr lang="lv-LV" altLang="lv-LV" b="1">
                <a:latin typeface="MS Sans Serif" charset="0"/>
                <a:cs typeface="Times New Roman" panose="02020603050405020304" pitchFamily="18" charset="0"/>
              </a:rPr>
              <a:t>Latvija ir integrācijas procesā iekšā līdz ausīm</a:t>
            </a:r>
            <a:r>
              <a:rPr lang="lv-LV" altLang="lv-LV">
                <a:latin typeface="MS Sans Serif" charset="0"/>
                <a:cs typeface="Times New Roman" panose="02020603050405020304" pitchFamily="18" charset="0"/>
              </a:rPr>
              <a:t>, pat vēl dziļāk. Tādēļ, ka Latvija vēlas ES iestāties, </a:t>
            </a:r>
            <a:r>
              <a:rPr lang="lv-LV" altLang="lv-LV" b="1">
                <a:latin typeface="MS Sans Serif" charset="0"/>
                <a:cs typeface="Times New Roman" panose="02020603050405020304" pitchFamily="18" charset="0"/>
              </a:rPr>
              <a:t>ES savu pastāvošo sistēmu kopumā nemainīs</a:t>
            </a:r>
            <a:r>
              <a:rPr lang="lv-LV" altLang="lv-LV">
                <a:latin typeface="MS Sans Serif" charset="0"/>
                <a:cs typeface="Times New Roman" panose="02020603050405020304" pitchFamily="18" charset="0"/>
              </a:rPr>
              <a:t>. ES var pielāgot atsevišķus punktus, esot līdzvērtīgs partneris  integrācijas procesā, bet ne vairāk.  Mums jāapzinās, ka mēs esam tie, kas vēlas iekļauties ES, kurā ir noteikta kārtība. Tādēļ mums šajā lielajā istabā - ES - ir jāatrod sava vietiņa, kur mēs varam nolikt savu atpūtas krēslu un darba galdu, nevis ņemt un pa savam - latviskam - pārkārtot visu iekārtojumu. </a:t>
            </a:r>
            <a:br>
              <a:rPr lang="en-US" altLang="lv-LV">
                <a:latin typeface="MS Sans Serif" charset="0"/>
                <a:cs typeface="Times New Roman" panose="02020603050405020304" pitchFamily="18" charset="0"/>
              </a:rPr>
            </a:br>
            <a:r>
              <a:rPr lang="lv-LV" altLang="lv-LV"/>
              <a:t>M</a:t>
            </a:r>
            <a:r>
              <a:rPr lang="lv-LV" altLang="lv-LV" b="1">
                <a:latin typeface="MS Sans Serif" charset="0"/>
                <a:cs typeface="Times New Roman" panose="02020603050405020304" pitchFamily="18" charset="0"/>
              </a:rPr>
              <a:t>ēs ES neesam vajadzīgi</a:t>
            </a:r>
            <a:r>
              <a:rPr lang="lv-LV" altLang="lv-LV" b="1"/>
              <a:t> </a:t>
            </a:r>
            <a:r>
              <a:rPr lang="lv-LV" altLang="lv-LV" b="1">
                <a:latin typeface="MS Sans Serif" charset="0"/>
                <a:cs typeface="Times New Roman" panose="02020603050405020304" pitchFamily="18" charset="0"/>
              </a:rPr>
              <a:t>tik daudz, cik ES ir vajadzīga mums</a:t>
            </a:r>
            <a:r>
              <a:rPr lang="lv-LV" altLang="lv-LV">
                <a:latin typeface="MS Sans Serif" charset="0"/>
                <a:cs typeface="Times New Roman" panose="02020603050405020304" pitchFamily="18" charset="0"/>
              </a:rPr>
              <a:t>. Latvija dos knapi ½ % no lielās Eiropas iedzīvotāju skaita Un mums ES visgalvenokārt ir vajadzīga tādēļ, lai mēs nodrošinātu savas latviskās nācijas izdzīvošanu. Manā uztverē, visi šie punkti, kopumā ņemot, ir visai aksiomātiski. </a:t>
            </a:r>
            <a:br>
              <a:rPr lang="en-US" altLang="lv-LV">
                <a:latin typeface="MS Sans Serif" charset="0"/>
                <a:cs typeface="Times New Roman" panose="02020603050405020304" pitchFamily="18" charset="0"/>
              </a:rPr>
            </a:br>
            <a:endParaRPr lang="lv-LV" altLang="lv-LV">
              <a:latin typeface="MS Sans Serif" charset="0"/>
              <a:cs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47B388D-2C91-35D1-6BE1-BC5E64FEC5EC}"/>
              </a:ext>
            </a:extLst>
          </p:cNvPr>
          <p:cNvSpPr>
            <a:spLocks noGrp="1" noChangeArrowheads="1"/>
          </p:cNvSpPr>
          <p:nvPr>
            <p:ph type="sldNum" sz="quarter" idx="5"/>
          </p:nvPr>
        </p:nvSpPr>
        <p:spPr>
          <a:ln/>
        </p:spPr>
        <p:txBody>
          <a:bodyPr/>
          <a:lstStyle/>
          <a:p>
            <a:fld id="{1B07A241-1650-4ECD-B23A-FEAC8AF562A9}" type="slidenum">
              <a:rPr lang="lv-LV" altLang="lv-LV"/>
              <a:pPr/>
              <a:t>6</a:t>
            </a:fld>
            <a:endParaRPr lang="lv-LV" altLang="lv-LV"/>
          </a:p>
        </p:txBody>
      </p:sp>
      <p:sp>
        <p:nvSpPr>
          <p:cNvPr id="82946" name="Rectangle 2">
            <a:extLst>
              <a:ext uri="{FF2B5EF4-FFF2-40B4-BE49-F238E27FC236}">
                <a16:creationId xmlns:a16="http://schemas.microsoft.com/office/drawing/2014/main" id="{7B945882-8A3A-B178-0C5E-8328A86ECF6F}"/>
              </a:ext>
            </a:extLst>
          </p:cNvPr>
          <p:cNvSpPr>
            <a:spLocks noChangeArrowheads="1" noTextEdit="1"/>
          </p:cNvSpPr>
          <p:nvPr>
            <p:ph type="sldImg"/>
          </p:nvPr>
        </p:nvSpPr>
        <p:spPr>
          <a:xfrm>
            <a:off x="887413" y="744538"/>
            <a:ext cx="4892675" cy="3668712"/>
          </a:xfrm>
          <a:ln/>
        </p:spPr>
      </p:sp>
      <p:sp>
        <p:nvSpPr>
          <p:cNvPr id="82947" name="Rectangle 3">
            <a:extLst>
              <a:ext uri="{FF2B5EF4-FFF2-40B4-BE49-F238E27FC236}">
                <a16:creationId xmlns:a16="http://schemas.microsoft.com/office/drawing/2014/main" id="{C20CDAE0-37F2-7537-43C8-ED7023BACD49}"/>
              </a:ext>
            </a:extLst>
          </p:cNvPr>
          <p:cNvSpPr>
            <a:spLocks noGrp="1" noChangeArrowheads="1"/>
          </p:cNvSpPr>
          <p:nvPr>
            <p:ph type="body" idx="1"/>
          </p:nvPr>
        </p:nvSpPr>
        <p:spPr/>
        <p:txBody>
          <a:bodyPr/>
          <a:lstStyle/>
          <a:p>
            <a:r>
              <a:rPr lang="lv-LV" altLang="lv-LV"/>
              <a:t>Konkurētspēja. </a:t>
            </a:r>
          </a:p>
          <a:p>
            <a:r>
              <a:rPr lang="lv-LV" altLang="lv-LV" b="1">
                <a:latin typeface="MS Sans Serif" charset="0"/>
                <a:cs typeface="Times New Roman" panose="02020603050405020304" pitchFamily="18" charset="0"/>
              </a:rPr>
              <a:t>Mūsu </a:t>
            </a:r>
            <a:r>
              <a:rPr lang="lv-LV" altLang="lv-LV" b="1"/>
              <a:t>lauksaimniecība </a:t>
            </a:r>
            <a:r>
              <a:rPr lang="lv-LV" altLang="lv-LV" b="1">
                <a:latin typeface="MS Sans Serif" charset="0"/>
                <a:cs typeface="Times New Roman" panose="02020603050405020304" pitchFamily="18" charset="0"/>
              </a:rPr>
              <a:t>šodien vēl nav pietiekami </a:t>
            </a:r>
            <a:r>
              <a:rPr lang="lv-LV" altLang="lv-LV" b="1"/>
              <a:t>starptautiski </a:t>
            </a:r>
            <a:r>
              <a:rPr lang="lv-LV" altLang="lv-LV" b="1">
                <a:latin typeface="MS Sans Serif" charset="0"/>
                <a:cs typeface="Times New Roman" panose="02020603050405020304" pitchFamily="18" charset="0"/>
              </a:rPr>
              <a:t>konkurētspējīga</a:t>
            </a:r>
            <a:r>
              <a:rPr lang="lv-LV" altLang="lv-LV">
                <a:latin typeface="MS Sans Serif" charset="0"/>
                <a:cs typeface="Times New Roman" panose="02020603050405020304" pitchFamily="18" charset="0"/>
              </a:rPr>
              <a:t>. </a:t>
            </a:r>
            <a:endParaRPr lang="lv-LV" altLang="lv-LV"/>
          </a:p>
          <a:p>
            <a:r>
              <a:rPr lang="lv-LV" altLang="lv-LV"/>
              <a:t>Tam ir vairāki cēloņi: </a:t>
            </a:r>
          </a:p>
          <a:p>
            <a:pPr>
              <a:buFontTx/>
              <a:buChar char="-"/>
            </a:pPr>
            <a:r>
              <a:rPr lang="lv-LV" altLang="lv-LV"/>
              <a:t>No mums neatkarīgie vai maz atkarīgie dabas apstākļi- siltums, augsnes, mitrums </a:t>
            </a:r>
          </a:p>
          <a:p>
            <a:pPr>
              <a:buFontTx/>
              <a:buChar char="-"/>
            </a:pPr>
            <a:r>
              <a:rPr lang="lv-LV" altLang="lv-LV"/>
              <a:t>No mums maz atkarīgā ārējā ekonomiskā vide </a:t>
            </a:r>
          </a:p>
          <a:p>
            <a:pPr lvl="3"/>
            <a:r>
              <a:rPr lang="lv-LV" altLang="lv-LV"/>
              <a:t>	</a:t>
            </a:r>
            <a:r>
              <a:rPr lang="lv-LV" altLang="lv-LV">
                <a:latin typeface="MS Sans Serif" charset="0"/>
                <a:cs typeface="Times New Roman" panose="02020603050405020304" pitchFamily="18" charset="0"/>
              </a:rPr>
              <a:t>citu valstu izkropļotā politika, un pašlaik savā starpā sacenšas ne tik daudz valstu lauksaimnieki vai pārstrādātāji ar savu konkurētspēju, bet gan valstu ekonomika ar savu spēju lauksaimniecības nozari atbalstīt. Rezultātu šajā tirgus cīņā vairāk nosaka tieši valstu ekonomikas spēja atbalstīt kādu nozari, nevis pašas nozares spēja konkurēt starpvalstu tirgū. Un tā ir realitāte, kas pastāv neatkarīgi no mūsu lēmuma virzīties uz ES vai ne. Tirgus problēmas Latvijai ir tieši šobrīd, neesot ES. Ražotāju problēmas ir šobrīd, neesot ES. Ja runājam par kvalitātes standartiem, par veterinārajām, par sanitārijas un higiēnas, fitosanitārajām un citām prasībām,- tās ir spēkā arī šobrīd, Latvijai neesot ES. Un tās mums jāievēro, lai mēs starptautiskajā tirgū varētu ieiet un aizstāvēt savu tirgu, jo šīs prasības ir spēkā. Šie visi ir jautājumi, kas pastāv neatkarīgi no integrācijas ES. </a:t>
            </a:r>
            <a:br>
              <a:rPr lang="en-US" altLang="lv-LV">
                <a:latin typeface="MS Sans Serif" charset="0"/>
                <a:cs typeface="Times New Roman" panose="02020603050405020304" pitchFamily="18" charset="0"/>
              </a:rPr>
            </a:br>
            <a:endParaRPr lang="lv-LV" altLang="lv-LV"/>
          </a:p>
          <a:p>
            <a:pPr>
              <a:buFontTx/>
              <a:buChar char="-"/>
            </a:pPr>
            <a:r>
              <a:rPr lang="lv-LV" altLang="lv-LV"/>
              <a:t>No mums vairāk atkarīgā ražošanas struktūra </a:t>
            </a:r>
          </a:p>
          <a:p>
            <a:pPr>
              <a:buFontTx/>
              <a:buChar char="-"/>
            </a:pPr>
            <a:r>
              <a:rPr lang="lv-LV" altLang="lv-LV"/>
              <a:t>No mums tieši atkarīgā uzņēmēju vadītspēja </a:t>
            </a:r>
          </a:p>
          <a:p>
            <a:br>
              <a:rPr lang="en-US" altLang="lv-LV">
                <a:latin typeface="MS Sans Serif" charset="0"/>
                <a:cs typeface="Times New Roman" panose="02020603050405020304" pitchFamily="18" charset="0"/>
              </a:rPr>
            </a:br>
            <a:endParaRPr lang="lv-LV" altLang="lv-LV"/>
          </a:p>
          <a:p>
            <a:r>
              <a:rPr lang="lv-LV" altLang="lv-LV"/>
              <a:t>Kā to iegūt un saglabāt. </a:t>
            </a:r>
          </a:p>
          <a:p>
            <a:r>
              <a:rPr lang="lv-LV" altLang="lv-LV"/>
              <a:t>Neatklāšu neko jaunu, sakot  ka tās pamatā ir: </a:t>
            </a:r>
          </a:p>
          <a:p>
            <a:pPr>
              <a:buFontTx/>
              <a:buChar char="-"/>
            </a:pPr>
            <a:r>
              <a:rPr lang="lv-LV" altLang="lv-LV"/>
              <a:t>Tirgum vajadzīgu produktu attīstīšana </a:t>
            </a:r>
          </a:p>
          <a:p>
            <a:pPr>
              <a:buFontTx/>
              <a:buChar char="-"/>
            </a:pPr>
            <a:r>
              <a:rPr lang="lv-LV" altLang="lv-LV"/>
              <a:t>Izmaksu samazināšana – ražošanas tehnoloģiskā attīstība, pārdošanas struktūru efektivizēšana </a:t>
            </a:r>
          </a:p>
          <a:p>
            <a:pPr>
              <a:buFontTx/>
              <a:buChar char="-"/>
            </a:pPr>
            <a:r>
              <a:rPr lang="lv-LV" altLang="lv-LV"/>
              <a:t>ieņēmumu no produkcijas resursu vienības palielināšana (kvalitāte, resursu kompleksa izmantošana)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ACF9A34-A981-1807-3152-F5A7D82E00CE}"/>
              </a:ext>
            </a:extLst>
          </p:cNvPr>
          <p:cNvSpPr>
            <a:spLocks noGrp="1" noChangeArrowheads="1"/>
          </p:cNvSpPr>
          <p:nvPr>
            <p:ph type="sldNum" sz="quarter" idx="5"/>
          </p:nvPr>
        </p:nvSpPr>
        <p:spPr>
          <a:ln/>
        </p:spPr>
        <p:txBody>
          <a:bodyPr/>
          <a:lstStyle/>
          <a:p>
            <a:fld id="{10730273-5C0F-4FCD-B19B-F77077C60E2B}" type="slidenum">
              <a:rPr lang="lv-LV" altLang="lv-LV"/>
              <a:pPr/>
              <a:t>8</a:t>
            </a:fld>
            <a:endParaRPr lang="lv-LV" altLang="lv-LV"/>
          </a:p>
        </p:txBody>
      </p:sp>
      <p:sp>
        <p:nvSpPr>
          <p:cNvPr id="99330" name="Rectangle 2">
            <a:extLst>
              <a:ext uri="{FF2B5EF4-FFF2-40B4-BE49-F238E27FC236}">
                <a16:creationId xmlns:a16="http://schemas.microsoft.com/office/drawing/2014/main" id="{E67ED460-07C7-43D9-06DC-675FE71A6730}"/>
              </a:ext>
            </a:extLst>
          </p:cNvPr>
          <p:cNvSpPr>
            <a:spLocks noChangeArrowheads="1" noTextEdit="1"/>
          </p:cNvSpPr>
          <p:nvPr>
            <p:ph type="sldImg"/>
          </p:nvPr>
        </p:nvSpPr>
        <p:spPr>
          <a:xfrm>
            <a:off x="887413" y="744538"/>
            <a:ext cx="4892675" cy="3668712"/>
          </a:xfrm>
          <a:ln/>
        </p:spPr>
      </p:sp>
      <p:sp>
        <p:nvSpPr>
          <p:cNvPr id="99331" name="Rectangle 3">
            <a:extLst>
              <a:ext uri="{FF2B5EF4-FFF2-40B4-BE49-F238E27FC236}">
                <a16:creationId xmlns:a16="http://schemas.microsoft.com/office/drawing/2014/main" id="{5F27146C-A665-5B9A-2C54-ECFAD7384EB2}"/>
              </a:ext>
            </a:extLst>
          </p:cNvPr>
          <p:cNvSpPr>
            <a:spLocks noGrp="1" noChangeArrowheads="1"/>
          </p:cNvSpPr>
          <p:nvPr>
            <p:ph type="body" idx="1"/>
          </p:nvPr>
        </p:nvSpPr>
        <p:spPr/>
        <p:txBody>
          <a:bodyPr/>
          <a:lstStyle/>
          <a:p>
            <a:r>
              <a:rPr lang="lv-LV" altLang="lv-LV"/>
              <a:t>Lauksaimniecības konkurētspējas paaugstināšanai </a:t>
            </a:r>
          </a:p>
          <a:p>
            <a:pPr lvl="1"/>
            <a:r>
              <a:rPr lang="lv-LV" altLang="lv-LV"/>
              <a:t>D</a:t>
            </a:r>
            <a:r>
              <a:rPr lang="lv-LV" altLang="lv-LV">
                <a:cs typeface="Times New Roman" panose="02020603050405020304" pitchFamily="18" charset="0"/>
              </a:rPr>
              <a:t>ažādo tehnoloģiju ekonomiskais salīdzinājums un pamatojumu izstrāde intensīvo tehnoloģiju ieviešanai sekojošās nozarēs</a:t>
            </a:r>
            <a:endParaRPr lang="lv-LV" altLang="lv-LV"/>
          </a:p>
          <a:p>
            <a:pPr lvl="1"/>
            <a:r>
              <a:rPr lang="lv-LV" altLang="lv-LV"/>
              <a:t>Regulāra </a:t>
            </a:r>
            <a:r>
              <a:rPr lang="lv-LV" altLang="lv-LV">
                <a:cs typeface="Times New Roman" panose="02020603050405020304" pitchFamily="18" charset="0"/>
              </a:rPr>
              <a:t>inform</a:t>
            </a:r>
            <a:r>
              <a:rPr lang="lv-LV" altLang="lv-LV"/>
              <a:t>ācija </a:t>
            </a:r>
            <a:r>
              <a:rPr lang="lv-LV" altLang="lv-LV">
                <a:cs typeface="Times New Roman" panose="02020603050405020304" pitchFamily="18" charset="0"/>
              </a:rPr>
              <a:t>par jaunākiem zinātniskiem pētījumiem</a:t>
            </a:r>
            <a:r>
              <a:rPr lang="lv-LV" altLang="lv-LV"/>
              <a:t> Latvijā un </a:t>
            </a:r>
            <a:r>
              <a:rPr lang="lv-LV" altLang="lv-LV">
                <a:cs typeface="Times New Roman" panose="02020603050405020304" pitchFamily="18" charset="0"/>
              </a:rPr>
              <a:t>ārzem</a:t>
            </a:r>
            <a:r>
              <a:rPr lang="lv-LV" altLang="lv-LV"/>
              <a:t>ēs</a:t>
            </a:r>
          </a:p>
          <a:p>
            <a:pPr lvl="1"/>
            <a:r>
              <a:rPr lang="lv-LV" altLang="lv-LV"/>
              <a:t>R</a:t>
            </a:r>
            <a:r>
              <a:rPr lang="lv-LV" altLang="lv-LV">
                <a:cs typeface="Times New Roman" panose="02020603050405020304" pitchFamily="18" charset="0"/>
              </a:rPr>
              <a:t>ekomendācijas lopu mītņu būves projektu racionālākajiem risinājumiem ar dažādām ražošanas tehnoloģijām</a:t>
            </a:r>
            <a:r>
              <a:rPr lang="lv-LV" altLang="lv-LV"/>
              <a:t> </a:t>
            </a:r>
          </a:p>
          <a:p>
            <a:pPr lvl="1"/>
            <a:r>
              <a:rPr lang="lv-LV" altLang="lv-LV"/>
              <a:t>Pētījumi rekomendācijas kompleksi efektīvākajiem lopbarības ražošanas paņēmieniem 	</a:t>
            </a:r>
          </a:p>
          <a:p>
            <a:pPr lvl="1"/>
            <a:endParaRPr lang="lv-LV" altLang="lv-LV"/>
          </a:p>
          <a:p>
            <a:pPr lvl="1"/>
            <a:r>
              <a:rPr lang="lv-LV" altLang="lv-LV"/>
              <a:t>- </a:t>
            </a:r>
            <a:r>
              <a:rPr lang="lv-LV" altLang="lv-LV">
                <a:cs typeface="Times New Roman" panose="02020603050405020304" pitchFamily="18" charset="0"/>
              </a:rPr>
              <a:t>jāizstrādā vienkāršota  metodika produktivitāti limitējošo faktoru noteikšanai zemnieku saimniecībās, lai radītu pamatu racionāliem saimniekošanas lēmumiem.</a:t>
            </a:r>
            <a:r>
              <a:rPr lang="lv-LV" altLang="lv-LV"/>
              <a:t> </a:t>
            </a:r>
            <a:r>
              <a:rPr lang="lv-LV" altLang="lv-LV">
                <a:cs typeface="Times New Roman" panose="02020603050405020304" pitchFamily="18" charset="0"/>
              </a:rPr>
              <a:t> </a:t>
            </a:r>
            <a:endParaRPr lang="lv-LV" altLang="lv-LV"/>
          </a:p>
          <a:p>
            <a:pPr algn="just"/>
            <a:r>
              <a:rPr lang="lv-LV" altLang="lv-LV"/>
              <a:t>2) </a:t>
            </a:r>
            <a:r>
              <a:rPr lang="lv-LV" altLang="lv-LV">
                <a:cs typeface="Times New Roman" panose="02020603050405020304" pitchFamily="18" charset="0"/>
              </a:rPr>
              <a:t> dažādo tehnoloģiju ekonomiskais salīdzinājums un pamatojumu izstrāde intensīvo tehnoloģiju ieviešanai sekojošās nozarēs: </a:t>
            </a:r>
          </a:p>
          <a:p>
            <a:pPr algn="just"/>
            <a:r>
              <a:rPr lang="lv-LV" altLang="lv-LV">
                <a:latin typeface="Symbol" panose="05050102010706020507" pitchFamily="18" charset="2"/>
                <a:cs typeface="Times New Roman" panose="02020603050405020304" pitchFamily="18" charset="0"/>
              </a:rPr>
              <a:t>Þ</a:t>
            </a:r>
            <a:r>
              <a:rPr lang="lv-LV" altLang="lv-LV">
                <a:cs typeface="Times New Roman" panose="02020603050405020304" pitchFamily="18" charset="0"/>
              </a:rPr>
              <a:t>  graudkopībā, </a:t>
            </a:r>
          </a:p>
          <a:p>
            <a:pPr algn="just"/>
            <a:r>
              <a:rPr lang="lv-LV" altLang="lv-LV">
                <a:latin typeface="Symbol" panose="05050102010706020507" pitchFamily="18" charset="2"/>
                <a:cs typeface="Times New Roman" panose="02020603050405020304" pitchFamily="18" charset="0"/>
              </a:rPr>
              <a:t>Þ</a:t>
            </a:r>
            <a:r>
              <a:rPr lang="lv-LV" altLang="lv-LV">
                <a:cs typeface="Times New Roman" panose="02020603050405020304" pitchFamily="18" charset="0"/>
              </a:rPr>
              <a:t>  augļkopībā, </a:t>
            </a:r>
          </a:p>
          <a:p>
            <a:pPr algn="just"/>
            <a:r>
              <a:rPr lang="lv-LV" altLang="lv-LV">
                <a:latin typeface="Symbol" panose="05050102010706020507" pitchFamily="18" charset="2"/>
                <a:cs typeface="Times New Roman" panose="02020603050405020304" pitchFamily="18" charset="0"/>
              </a:rPr>
              <a:t>Þ</a:t>
            </a:r>
            <a:r>
              <a:rPr lang="lv-LV" altLang="lv-LV">
                <a:cs typeface="Times New Roman" panose="02020603050405020304" pitchFamily="18" charset="0"/>
              </a:rPr>
              <a:t>  piena lopkopībā, </a:t>
            </a:r>
          </a:p>
          <a:p>
            <a:pPr algn="just"/>
            <a:r>
              <a:rPr lang="lv-LV" altLang="lv-LV">
                <a:latin typeface="Symbol" panose="05050102010706020507" pitchFamily="18" charset="2"/>
                <a:cs typeface="Times New Roman" panose="02020603050405020304" pitchFamily="18" charset="0"/>
              </a:rPr>
              <a:t>Þ</a:t>
            </a:r>
            <a:r>
              <a:rPr lang="lv-LV" altLang="lv-LV">
                <a:cs typeface="Times New Roman" panose="02020603050405020304" pitchFamily="18" charset="0"/>
              </a:rPr>
              <a:t>  lopbarības ražošanā, </a:t>
            </a:r>
          </a:p>
          <a:p>
            <a:pPr algn="just"/>
            <a:r>
              <a:rPr lang="lv-LV" altLang="lv-LV">
                <a:latin typeface="Symbol" panose="05050102010706020507" pitchFamily="18" charset="2"/>
                <a:cs typeface="Times New Roman" panose="02020603050405020304" pitchFamily="18" charset="0"/>
              </a:rPr>
              <a:t>Þ</a:t>
            </a:r>
            <a:r>
              <a:rPr lang="lv-LV" altLang="lv-LV">
                <a:cs typeface="Times New Roman" panose="02020603050405020304" pitchFamily="18" charset="0"/>
              </a:rPr>
              <a:t>  cūkkopībā, </a:t>
            </a:r>
          </a:p>
          <a:p>
            <a:pPr algn="just"/>
            <a:r>
              <a:rPr lang="lv-LV" altLang="lv-LV">
                <a:latin typeface="Symbol" panose="05050102010706020507" pitchFamily="18" charset="2"/>
                <a:cs typeface="Times New Roman" panose="02020603050405020304" pitchFamily="18" charset="0"/>
              </a:rPr>
              <a:t>Þ</a:t>
            </a:r>
            <a:r>
              <a:rPr lang="lv-LV" altLang="lv-LV">
                <a:cs typeface="Times New Roman" panose="02020603050405020304" pitchFamily="18" charset="0"/>
              </a:rPr>
              <a:t>  liellopu gaļas ražošanā; </a:t>
            </a:r>
          </a:p>
          <a:p>
            <a:pPr algn="just"/>
            <a:r>
              <a:rPr lang="lv-LV" altLang="lv-LV">
                <a:cs typeface="Times New Roman" panose="02020603050405020304" pitchFamily="18" charset="0"/>
              </a:rPr>
              <a:t>3) lauksaimniecībā izmantojamās tehnikas un tehnoloģijas testēšanas, tehniskā nodrošinājuma pārbaudes un ekonomiskā salīdzinājuma metožu izstrādāšana, saskaņojot tās starptautiskiem un ES standartiem; </a:t>
            </a:r>
          </a:p>
          <a:p>
            <a:pPr algn="just"/>
            <a:r>
              <a:rPr lang="lv-LV" altLang="lv-LV">
                <a:cs typeface="Times New Roman" panose="02020603050405020304" pitchFamily="18" charset="0"/>
              </a:rPr>
              <a:t>4)  periodisko informatīvo materiālu nodrošināšana visām lauksaimniecības nozarēm par jaunākiem zinātniskiem pētījumiem ārzemju un vietējos izdevumos; </a:t>
            </a:r>
          </a:p>
          <a:p>
            <a:pPr algn="just"/>
            <a:r>
              <a:rPr lang="lv-LV" altLang="lv-LV">
                <a:cs typeface="Times New Roman" panose="02020603050405020304" pitchFamily="18" charset="0"/>
              </a:rPr>
              <a:t>5)      turpināt Latvijas apstākļiem piemērotu lauksaimniecības kultūraugu un lauksaimniecības dzīvnieku šķirņu salīdzinājumus. </a:t>
            </a:r>
          </a:p>
          <a:p>
            <a:pPr algn="just"/>
            <a:r>
              <a:rPr lang="lv-LV" altLang="lv-LV">
                <a:cs typeface="Times New Roman" panose="02020603050405020304" pitchFamily="18" charset="0"/>
              </a:rPr>
              <a:t>6)      sagatavot rokasgrāmatas dažādu nozaru lauksaimniecības produkcijas ražotājiem, kas ietver informāciju par ražošanā izmantojamām tehnoloģijām un to salīdzinošajiem tehnoloģiski ekonomiskajiem rezultātiem, uz nozari attiecināmajām kvalitātes, sēklkopības un citām prasībām, nozares darbu reglamentējošajiem tiesiskajiem dokumentiem un institūcijām: </a:t>
            </a:r>
          </a:p>
          <a:p>
            <a:pPr algn="just"/>
            <a:r>
              <a:rPr lang="lv-LV" altLang="lv-LV">
                <a:latin typeface="Symbol" panose="05050102010706020507" pitchFamily="18" charset="2"/>
                <a:cs typeface="Times New Roman" panose="02020603050405020304" pitchFamily="18" charset="0"/>
              </a:rPr>
              <a:t>Þ</a:t>
            </a:r>
            <a:r>
              <a:rPr lang="lv-LV" altLang="lv-LV">
                <a:cs typeface="Times New Roman" panose="02020603050405020304" pitchFamily="18" charset="0"/>
              </a:rPr>
              <a:t>  labībai un tās produktiem; </a:t>
            </a:r>
          </a:p>
          <a:p>
            <a:pPr algn="just"/>
            <a:r>
              <a:rPr lang="lv-LV" altLang="lv-LV">
                <a:latin typeface="Symbol" panose="05050102010706020507" pitchFamily="18" charset="2"/>
                <a:cs typeface="Times New Roman" panose="02020603050405020304" pitchFamily="18" charset="0"/>
              </a:rPr>
              <a:t>Þ</a:t>
            </a:r>
            <a:r>
              <a:rPr lang="lv-LV" altLang="lv-LV">
                <a:cs typeface="Times New Roman" panose="02020603050405020304" pitchFamily="18" charset="0"/>
              </a:rPr>
              <a:t>  piensaimniecībai; </a:t>
            </a:r>
          </a:p>
          <a:p>
            <a:pPr algn="just"/>
            <a:r>
              <a:rPr lang="lv-LV" altLang="lv-LV">
                <a:latin typeface="Symbol" panose="05050102010706020507" pitchFamily="18" charset="2"/>
                <a:cs typeface="Times New Roman" panose="02020603050405020304" pitchFamily="18" charset="0"/>
              </a:rPr>
              <a:t>Þ</a:t>
            </a:r>
            <a:r>
              <a:rPr lang="lv-LV" altLang="lv-LV">
                <a:cs typeface="Times New Roman" panose="02020603050405020304" pitchFamily="18" charset="0"/>
              </a:rPr>
              <a:t>  augļkopībai; </a:t>
            </a:r>
          </a:p>
          <a:p>
            <a:pPr algn="just"/>
            <a:r>
              <a:rPr lang="lv-LV" altLang="lv-LV">
                <a:latin typeface="Symbol" panose="05050102010706020507" pitchFamily="18" charset="2"/>
                <a:cs typeface="Times New Roman" panose="02020603050405020304" pitchFamily="18" charset="0"/>
              </a:rPr>
              <a:t>Þ</a:t>
            </a:r>
            <a:r>
              <a:rPr lang="lv-LV" altLang="lv-LV">
                <a:cs typeface="Times New Roman" panose="02020603050405020304" pitchFamily="18" charset="0"/>
              </a:rPr>
              <a:t>  zirgkopībā; </a:t>
            </a:r>
          </a:p>
          <a:p>
            <a:pPr algn="just"/>
            <a:r>
              <a:rPr lang="lv-LV" altLang="lv-LV">
                <a:latin typeface="Symbol" panose="05050102010706020507" pitchFamily="18" charset="2"/>
                <a:cs typeface="Times New Roman" panose="02020603050405020304" pitchFamily="18" charset="0"/>
              </a:rPr>
              <a:t>Þ</a:t>
            </a:r>
            <a:r>
              <a:rPr lang="lv-LV" altLang="lv-LV">
                <a:cs typeface="Times New Roman" panose="02020603050405020304" pitchFamily="18" charset="0"/>
              </a:rPr>
              <a:t>  meliorācijas sistēmu ekspluatācijai. </a:t>
            </a:r>
          </a:p>
          <a:p>
            <a:pPr algn="just"/>
            <a:r>
              <a:rPr lang="lv-LV" altLang="lv-LV">
                <a:cs typeface="Times New Roman" panose="02020603050405020304" pitchFamily="18" charset="0"/>
              </a:rPr>
              <a:t>7)      izstrādāt lopu labturības noteikumus; </a:t>
            </a:r>
          </a:p>
          <a:p>
            <a:pPr algn="just"/>
            <a:r>
              <a:rPr lang="lv-LV" altLang="lv-LV">
                <a:latin typeface="Symbol" panose="05050102010706020507" pitchFamily="18" charset="2"/>
                <a:cs typeface="Times New Roman" panose="02020603050405020304" pitchFamily="18" charset="0"/>
              </a:rPr>
              <a:t>Þ</a:t>
            </a:r>
            <a:r>
              <a:rPr lang="lv-LV" altLang="lv-LV">
                <a:cs typeface="Times New Roman" panose="02020603050405020304" pitchFamily="18" charset="0"/>
              </a:rPr>
              <a:t>  piensaimniecībā, </a:t>
            </a:r>
          </a:p>
          <a:p>
            <a:pPr algn="just"/>
            <a:r>
              <a:rPr lang="lv-LV" altLang="lv-LV">
                <a:latin typeface="Symbol" panose="05050102010706020507" pitchFamily="18" charset="2"/>
                <a:cs typeface="Times New Roman" panose="02020603050405020304" pitchFamily="18" charset="0"/>
              </a:rPr>
              <a:t>Þ</a:t>
            </a:r>
            <a:r>
              <a:rPr lang="lv-LV" altLang="lv-LV">
                <a:cs typeface="Times New Roman" panose="02020603050405020304" pitchFamily="18" charset="0"/>
              </a:rPr>
              <a:t>  cūkkopībā, </a:t>
            </a:r>
          </a:p>
          <a:p>
            <a:pPr algn="just"/>
            <a:r>
              <a:rPr lang="lv-LV" altLang="lv-LV">
                <a:latin typeface="Symbol" panose="05050102010706020507" pitchFamily="18" charset="2"/>
                <a:cs typeface="Times New Roman" panose="02020603050405020304" pitchFamily="18" charset="0"/>
              </a:rPr>
              <a:t>Þ</a:t>
            </a:r>
            <a:r>
              <a:rPr lang="lv-LV" altLang="lv-LV">
                <a:cs typeface="Times New Roman" panose="02020603050405020304" pitchFamily="18" charset="0"/>
              </a:rPr>
              <a:t>  putnkopībā, </a:t>
            </a:r>
          </a:p>
          <a:p>
            <a:pPr algn="just"/>
            <a:r>
              <a:rPr lang="lv-LV" altLang="lv-LV">
                <a:latin typeface="Symbol" panose="05050102010706020507" pitchFamily="18" charset="2"/>
                <a:cs typeface="Times New Roman" panose="02020603050405020304" pitchFamily="18" charset="0"/>
              </a:rPr>
              <a:t>Þ</a:t>
            </a:r>
            <a:r>
              <a:rPr lang="lv-LV" altLang="lv-LV">
                <a:cs typeface="Times New Roman" panose="02020603050405020304" pitchFamily="18" charset="0"/>
              </a:rPr>
              <a:t>  liellopu audzēšanā, </a:t>
            </a:r>
          </a:p>
          <a:p>
            <a:pPr algn="just"/>
            <a:r>
              <a:rPr lang="lv-LV" altLang="lv-LV">
                <a:latin typeface="Symbol" panose="05050102010706020507" pitchFamily="18" charset="2"/>
                <a:cs typeface="Times New Roman" panose="02020603050405020304" pitchFamily="18" charset="0"/>
              </a:rPr>
              <a:t>Þ</a:t>
            </a:r>
            <a:r>
              <a:rPr lang="lv-LV" altLang="lv-LV">
                <a:cs typeface="Times New Roman" panose="02020603050405020304" pitchFamily="18" charset="0"/>
              </a:rPr>
              <a:t>  aitkopībā, </a:t>
            </a:r>
          </a:p>
          <a:p>
            <a:pPr algn="just"/>
            <a:r>
              <a:rPr lang="lv-LV" altLang="lv-LV">
                <a:cs typeface="Times New Roman" panose="02020603050405020304" pitchFamily="18" charset="0"/>
              </a:rPr>
              <a:t>8)      rekomendācijas par piemērotākajām labību šķirnēm dažādu produktu ražošanai; </a:t>
            </a:r>
          </a:p>
          <a:p>
            <a:pPr algn="just"/>
            <a:r>
              <a:rPr lang="lv-LV" altLang="lv-LV">
                <a:cs typeface="Times New Roman" panose="02020603050405020304" pitchFamily="18" charset="0"/>
              </a:rPr>
              <a:t>9)      izstrādāt publicējamas rekomendācijas lopu mītņu būves projektu racionālākajiem risinājumiem ar dažādām ražošanas tehnoloģijām; </a:t>
            </a:r>
          </a:p>
          <a:p>
            <a:pPr algn="just"/>
            <a:r>
              <a:rPr lang="lv-LV" altLang="lv-LV">
                <a:cs typeface="Times New Roman" panose="02020603050405020304" pitchFamily="18" charset="0"/>
              </a:rPr>
              <a:t>10)   pētījums par optimālajiem šķirņu krustojumiem ar mērķi iegūt ātraudzīgus, barību efektīvi izmantojošus, liesu gaļu krājošus sivēnus; </a:t>
            </a:r>
          </a:p>
          <a:p>
            <a:pPr algn="just"/>
            <a:r>
              <a:rPr lang="lv-LV" altLang="lv-LV">
                <a:cs typeface="Times New Roman" panose="02020603050405020304" pitchFamily="18" charset="0"/>
              </a:rPr>
              <a:t>11)   pētījumi par jaunu zālaugu šķirņu un to maisījumu piemērotību audzēšanai un lopbarības ieguvei Latvijas apstākļos dažādās augsnēs. </a:t>
            </a:r>
          </a:p>
          <a:p>
            <a:pPr algn="just"/>
            <a:r>
              <a:rPr lang="lv-LV" altLang="lv-LV">
                <a:cs typeface="Times New Roman" panose="02020603050405020304" pitchFamily="18" charset="0"/>
              </a:rPr>
              <a:t>12)   pētījumi par zālāju ierīkošanas un kopšanas izmaksu samazināšanas iespējām;</a:t>
            </a:r>
          </a:p>
          <a:p>
            <a:pPr algn="just"/>
            <a:r>
              <a:rPr lang="lv-LV" altLang="lv-LV">
                <a:cs typeface="Times New Roman" panose="02020603050405020304" pitchFamily="18" charset="0"/>
              </a:rPr>
              <a:t>13)   pētījumi par ilglaicīgas sēklkopības sistēmas izveidošanas problēmām un politiku, kas pietiekošā izvēlē nodrošinātu dažādām augsnēm piemērotu zālāju sēklas materiālu; </a:t>
            </a:r>
          </a:p>
          <a:p>
            <a:pPr algn="just"/>
            <a:r>
              <a:rPr lang="lv-LV" altLang="lv-LV">
                <a:cs typeface="Times New Roman" panose="02020603050405020304" pitchFamily="18" charset="0"/>
              </a:rPr>
              <a:t>14)   pētījumi par dažādu skābbarības ražošanas paņēmienu un sistēmu salīdzinošajiem tehnoloģiski ekonomiskajiem rezultātiem; </a:t>
            </a:r>
          </a:p>
          <a:p>
            <a:pPr algn="just"/>
            <a:r>
              <a:rPr lang="lv-LV" altLang="lv-LV">
                <a:cs typeface="Times New Roman" panose="02020603050405020304" pitchFamily="18" charset="0"/>
              </a:rPr>
              <a:t>15)   pētījumi, kas izvērtētu pamatu lēmumam par liellopu gaļas ražošanas nozares attīstības perspektīvām. </a:t>
            </a:r>
          </a:p>
          <a:p>
            <a:pPr algn="just"/>
            <a:r>
              <a:rPr lang="lv-LV" altLang="lv-LV">
                <a:cs typeface="Times New Roman" panose="02020603050405020304" pitchFamily="18" charset="0"/>
              </a:rPr>
              <a:t>16)   turpināt ciltsdarbu liellopu gaļas ražošanas nozares genofonda saglabāšanai līdz tālākam lēmumam par nozares attīstību </a:t>
            </a:r>
          </a:p>
          <a:p>
            <a:pPr algn="just"/>
            <a:r>
              <a:rPr lang="lv-LV" altLang="lv-LV">
                <a:cs typeface="Times New Roman" panose="02020603050405020304" pitchFamily="18" charset="0"/>
              </a:rPr>
              <a:t>17)   pētījumi par iespēju ieviest Latvijas cukurbiešu pārdošanā dubulto kvotu sistēmu, adekvātu Eiropas Savienības koptirgus organizācijā izmantotajam principam; </a:t>
            </a:r>
          </a:p>
          <a:p>
            <a:pPr algn="just"/>
            <a:r>
              <a:rPr lang="lv-LV" altLang="lv-LV">
                <a:cs typeface="Times New Roman" panose="02020603050405020304" pitchFamily="18" charset="0"/>
              </a:rPr>
              <a:t>18)   izstrādāt kartupeļu audzēšanas pilnu izmaksu orientējošos normatīvus, kas dotu iespēju lauksaimniekiem izvērtēt savas ekonomiskās iespējas un izvēlēties optimālo specializācijas virzienu un pakāpi; </a:t>
            </a:r>
          </a:p>
          <a:p>
            <a:pPr algn="just"/>
            <a:r>
              <a:rPr lang="lv-LV" altLang="lv-LV">
                <a:cs typeface="Times New Roman" panose="02020603050405020304" pitchFamily="18" charset="0"/>
              </a:rPr>
              <a:t>19)   turpināt kartupeļu šķirņu selekciju, orientējoties uz katra produkcijas veida ražošanai piemērotākajām kartupeļu šķirnēm. </a:t>
            </a:r>
          </a:p>
          <a:p>
            <a:pPr algn="just"/>
            <a:r>
              <a:rPr lang="lv-LV" altLang="lv-LV">
                <a:cs typeface="Times New Roman" panose="02020603050405020304" pitchFamily="18" charset="0"/>
              </a:rPr>
              <a:t>20)   tirgus orientēto lietišķo pētījumu programmas ietvaros veikt linu nozares ekonomiski pamatotas attīstības iespēju izstrādi un analīzi (izvērtēt nozares ekonomiski pamatotas attīstības iespējas); </a:t>
            </a:r>
          </a:p>
          <a:p>
            <a:pPr algn="just"/>
            <a:r>
              <a:rPr lang="lv-LV" altLang="lv-LV">
                <a:cs typeface="Times New Roman" panose="02020603050405020304" pitchFamily="18" charset="0"/>
              </a:rPr>
              <a:t>21)   tirgus orientēto lietišķo pētījumu programmas ietvaros veikt pētījumus par Latvijā līdz šim neizmantoto ES graudu kvalitātes rādītāju un parametru piemērošanas iespējām Latvijā kuri, atšķirībā no ES, Latvijā līdz šim netiek noteikti.</a:t>
            </a:r>
          </a:p>
          <a:p>
            <a:pPr algn="just"/>
            <a:r>
              <a:rPr lang="lv-LV" altLang="lv-LV">
                <a:cs typeface="Times New Roman" panose="02020603050405020304" pitchFamily="18" charset="0"/>
              </a:rPr>
              <a:t>22)   pētījums pa tirgus segmentiem cukura ražošanā; </a:t>
            </a:r>
          </a:p>
          <a:p>
            <a:pPr algn="just"/>
            <a:r>
              <a:rPr lang="lv-LV" altLang="lv-LV">
                <a:cs typeface="Times New Roman" panose="02020603050405020304" pitchFamily="18" charset="0"/>
              </a:rPr>
              <a:t>23)   pētījums par intensīvu dārzu iekārtošanas un audzēšanas tehnoloģiju pilnveidošanu;</a:t>
            </a:r>
          </a:p>
          <a:p>
            <a:pPr algn="just"/>
            <a:r>
              <a:rPr lang="lv-LV" altLang="lv-LV">
                <a:cs typeface="Times New Roman" panose="02020603050405020304" pitchFamily="18" charset="0"/>
              </a:rPr>
              <a:t>24)   pētījums par optimālajiem tirgus segmentiem augļkopībā un kapitāla vajadzību augļkopības nozares attīstībai; </a:t>
            </a:r>
          </a:p>
          <a:p>
            <a:pPr algn="just"/>
            <a:r>
              <a:rPr lang="lv-LV" altLang="lv-LV">
                <a:cs typeface="Times New Roman" panose="02020603050405020304" pitchFamily="18" charset="0"/>
              </a:rPr>
              <a:t>25)   pētījumi par optimālajiem augļu un ogu pārstrādes un uzglabāšanas risinājumiem; </a:t>
            </a:r>
          </a:p>
          <a:p>
            <a:pPr algn="just"/>
            <a:r>
              <a:rPr lang="lv-LV" altLang="lv-LV">
                <a:cs typeface="Times New Roman" panose="02020603050405020304" pitchFamily="18" charset="0"/>
              </a:rPr>
              <a:t>26)   izstrādāt dārzeņu audzēšanas pilnu izmaksu orientējošos normatīvus, kas dotu iespēju lauksaimniekiem izvērtēt savas ekonomiskās iespējas un izvēlēties optimālo specializācijas virzienu un pakāpi; </a:t>
            </a:r>
          </a:p>
          <a:p>
            <a:pPr algn="just"/>
            <a:r>
              <a:rPr lang="lv-LV" altLang="lv-LV">
                <a:cs typeface="Times New Roman" panose="02020603050405020304" pitchFamily="18" charset="0"/>
              </a:rPr>
              <a:t>27)   veikt pētījumu par aitu gaļas nozares ražošanas paņēmieniem, to salīdzinošajiem ekonomiski tehnoloģiskiem rezultātiem, iesaistot nozares ražotājus; </a:t>
            </a:r>
          </a:p>
          <a:p>
            <a:pPr algn="just"/>
            <a:r>
              <a:rPr lang="lv-LV" altLang="lv-LV">
                <a:cs typeface="Times New Roman" panose="02020603050405020304" pitchFamily="18" charset="0"/>
              </a:rPr>
              <a:t>28)   veikt pētījumus par Latvijai piemērotākajām dzērveņu šķirnēm, salīdzinot Latvijā izveidotās ar ievestajām no ASV un Kanādas; </a:t>
            </a:r>
          </a:p>
          <a:p>
            <a:pPr algn="just"/>
            <a:r>
              <a:rPr lang="lv-LV" altLang="lv-LV">
                <a:cs typeface="Times New Roman" panose="02020603050405020304" pitchFamily="18" charset="0"/>
              </a:rPr>
              <a:t>29)   izpētīt dzērveņu slimību un kaitēkļu apkarošanas iespējas un pasākumus; </a:t>
            </a:r>
          </a:p>
          <a:p>
            <a:pPr algn="just"/>
            <a:r>
              <a:rPr lang="lv-LV" altLang="lv-LV">
                <a:cs typeface="Times New Roman" panose="02020603050405020304" pitchFamily="18" charset="0"/>
              </a:rPr>
              <a:t>30)   pētījums par jaunākajām bioloģiskās lauksaimniecības tehnoloģijām un tehnikas pielietošanas iespējām; </a:t>
            </a:r>
          </a:p>
          <a:p>
            <a:pPr algn="just"/>
            <a:r>
              <a:rPr lang="lv-LV" altLang="lv-LV">
                <a:cs typeface="Times New Roman" panose="02020603050405020304" pitchFamily="18" charset="0"/>
              </a:rPr>
              <a:t>31)   dažādu akvakultūras un saldūdens zivju audzēšanas tehnoloģiju izpēte un tehnoloģiski - ekonomisko rezultātu salīdzināšanu, piesaistot ražotājus; </a:t>
            </a:r>
          </a:p>
          <a:p>
            <a:pPr algn="just"/>
            <a:r>
              <a:rPr lang="lv-LV" altLang="lv-LV">
                <a:cs typeface="Times New Roman" panose="02020603050405020304" pitchFamily="18" charset="0"/>
              </a:rPr>
              <a:t>32)   pētījumu par vēžu un saldūdens zivju slimībām, to profilakse, sanitārā kontrole un veterinārija, piesaistot ražotājus </a:t>
            </a:r>
          </a:p>
          <a:p>
            <a:endParaRPr lang="lv-LV" altLang="lv-LV"/>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416E201-2A46-8645-6891-B602E570DBCF}"/>
              </a:ext>
            </a:extLst>
          </p:cNvPr>
          <p:cNvSpPr>
            <a:spLocks noGrp="1" noChangeArrowheads="1"/>
          </p:cNvSpPr>
          <p:nvPr>
            <p:ph type="sldNum" sz="quarter" idx="5"/>
          </p:nvPr>
        </p:nvSpPr>
        <p:spPr>
          <a:ln/>
        </p:spPr>
        <p:txBody>
          <a:bodyPr/>
          <a:lstStyle/>
          <a:p>
            <a:fld id="{A6C97F00-C964-45C6-83B4-44ADA48A4AAE}" type="slidenum">
              <a:rPr lang="lv-LV" altLang="lv-LV"/>
              <a:pPr/>
              <a:t>9</a:t>
            </a:fld>
            <a:endParaRPr lang="lv-LV" altLang="lv-LV"/>
          </a:p>
        </p:txBody>
      </p:sp>
      <p:sp>
        <p:nvSpPr>
          <p:cNvPr id="101378" name="Rectangle 2">
            <a:extLst>
              <a:ext uri="{FF2B5EF4-FFF2-40B4-BE49-F238E27FC236}">
                <a16:creationId xmlns:a16="http://schemas.microsoft.com/office/drawing/2014/main" id="{7E1EC053-1060-B7E3-EE19-4157814EA241}"/>
              </a:ext>
            </a:extLst>
          </p:cNvPr>
          <p:cNvSpPr>
            <a:spLocks noChangeArrowheads="1" noTextEdit="1"/>
          </p:cNvSpPr>
          <p:nvPr>
            <p:ph type="sldImg"/>
          </p:nvPr>
        </p:nvSpPr>
        <p:spPr bwMode="auto">
          <a:xfrm>
            <a:off x="887413" y="744538"/>
            <a:ext cx="4892675" cy="3668712"/>
          </a:xfrm>
          <a:prstGeom prst="rect">
            <a:avLst/>
          </a:prstGeom>
          <a:solidFill>
            <a:srgbClr val="FFFFFF"/>
          </a:solidFill>
          <a:ln>
            <a:solidFill>
              <a:srgbClr val="000000"/>
            </a:solidFill>
            <a:miter lim="800000"/>
            <a:headEnd/>
            <a:tailEnd/>
          </a:ln>
        </p:spPr>
      </p:sp>
      <p:sp>
        <p:nvSpPr>
          <p:cNvPr id="101379" name="Rectangle 3">
            <a:extLst>
              <a:ext uri="{FF2B5EF4-FFF2-40B4-BE49-F238E27FC236}">
                <a16:creationId xmlns:a16="http://schemas.microsoft.com/office/drawing/2014/main" id="{1404F0DC-B5BD-51BA-EE38-4ADB00BAFCB2}"/>
              </a:ext>
            </a:extLst>
          </p:cNvPr>
          <p:cNvSpPr>
            <a:spLocks noChangeArrowheads="1"/>
          </p:cNvSpPr>
          <p:nvPr>
            <p:ph type="body" idx="1"/>
          </p:nvPr>
        </p:nvSpPr>
        <p:spPr bwMode="auto">
          <a:xfrm>
            <a:off x="889000" y="4664075"/>
            <a:ext cx="4889500" cy="4419600"/>
          </a:xfrm>
          <a:prstGeom prst="rect">
            <a:avLst/>
          </a:prstGeom>
          <a:solidFill>
            <a:srgbClr val="FFFFFF"/>
          </a:solidFill>
          <a:ln>
            <a:solidFill>
              <a:srgbClr val="000000"/>
            </a:solidFill>
            <a:miter lim="800000"/>
            <a:headEnd/>
            <a:tailEnd/>
          </a:ln>
        </p:spPr>
        <p:txBody>
          <a:bodyPr/>
          <a:lstStyle/>
          <a:p>
            <a:r>
              <a:rPr lang="lv-LV" altLang="lv-LV" b="1"/>
              <a:t>L</a:t>
            </a:r>
            <a:r>
              <a:rPr lang="lv-LV" altLang="lv-LV" b="1">
                <a:latin typeface="MS Sans Serif" charset="0"/>
                <a:cs typeface="Times New Roman" panose="02020603050405020304" pitchFamily="18" charset="0"/>
              </a:rPr>
              <a:t>auksaimniecībā ir </a:t>
            </a:r>
            <a:r>
              <a:rPr lang="lv-LV" altLang="lv-LV" b="1"/>
              <a:t>nepamatot</a:t>
            </a:r>
            <a:r>
              <a:rPr lang="lv-LV" altLang="lv-LV" b="1">
                <a:latin typeface="MS Sans Serif" charset="0"/>
                <a:cs typeface="Times New Roman" panose="02020603050405020304" pitchFamily="18" charset="0"/>
              </a:rPr>
              <a:t>i liels nodarbināto skaits</a:t>
            </a:r>
            <a:r>
              <a:rPr lang="lv-LV" altLang="lv-LV">
                <a:latin typeface="MS Sans Serif" charset="0"/>
                <a:cs typeface="Times New Roman" panose="02020603050405020304" pitchFamily="18" charset="0"/>
              </a:rPr>
              <a:t>, un nozare, kāda tā ir šobrīd, nekad nespēs visiem nodrošināt darbu, nodrošinot arī cilvēka cienīgu iztikas līmeni. Un atkal tā ir problēma, kas pastāv neatkarīgi no tā, vai mēs esam ES vai ne</a:t>
            </a:r>
            <a:endParaRPr lang="lv-LV" altLang="lv-LV"/>
          </a:p>
          <a:p>
            <a:pPr algn="just"/>
            <a:r>
              <a:rPr lang="lv-LV" altLang="lv-LV" b="1">
                <a:latin typeface="MS Sans Serif" charset="0"/>
                <a:cs typeface="Times New Roman" panose="02020603050405020304" pitchFamily="18" charset="0"/>
              </a:rPr>
              <a:t>valsts stratēģija attiecībā uz lauku apdzīvotību</a:t>
            </a:r>
            <a:r>
              <a:rPr lang="lv-LV" altLang="lv-LV">
                <a:latin typeface="MS Sans Serif" charset="0"/>
                <a:cs typeface="Times New Roman" panose="02020603050405020304" pitchFamily="18" charset="0"/>
              </a:rPr>
              <a:t>. </a:t>
            </a:r>
            <a:r>
              <a:rPr lang="lv-LV" altLang="lv-LV" b="1">
                <a:latin typeface="MS Sans Serif" charset="0"/>
                <a:cs typeface="Times New Roman" panose="02020603050405020304" pitchFamily="18" charset="0"/>
              </a:rPr>
              <a:t>Nepietiek ar to, ka mēs pasakām, ka Latvijas lauki ir nācijas sirdsapziņa vai latvietības mugurkauls</a:t>
            </a:r>
            <a:r>
              <a:rPr lang="lv-LV" altLang="lv-LV">
                <a:latin typeface="MS Sans Serif" charset="0"/>
                <a:cs typeface="Times New Roman" panose="02020603050405020304" pitchFamily="18" charset="0"/>
              </a:rPr>
              <a:t>. Ar to ir par maz, lai cilvēki laukos pildītu to funkciju, ko sabiedrība lielā mērā no tās gaida - Latvijas nācijas atražošanu, latviskā dzīvesveida saglabāšanu, latviskās mentalitātes kopšanu utt. Lai tas viss varētu notikt, laukos dzīvojošajiem arī jābūt ekonomiskā labklājībā esošiem, jo pretējā gadījumā viņi nevarēs dot to vēlamo efektu sabiedrības integrācijai, ko mēs no viņiem vēlamies saņemt. Tas nozīmē, ka mums vajadzīga ekonomiski pietiekami precīzi vadīta lauku attīstības stratēģija. Vai tai jābalstās uz pašreizējās struktūras tālāku stutēšanu un uzturēšanu? Jeb tomēr arī lauku apdzīvotības struktūrai ir jāmainās, veidojot ekonomiski spēcīgāku struktūru? Ar vienu pašu lauksaimniecību nodrošināt lauku apdzīvotību tādā līmenī, lai cilvēki laukos paliktu un jaunatne bariem netrauktos uz pilsētām, Latvijā nekad vairs nebūs iespējams. Laukos ir nepieciešama arī citu tautsaimniecības nozaru radītā pievienotā vērtība. Tieši laukos, nevis tikai Rīgā vai citās lielākajās pilsētās. Un šā procesa divas puses viena no otras nav atraujamas. Šis ir lauksaimniecības daudzfunkcionalitātes koncepta </a:t>
            </a:r>
            <a:r>
              <a:rPr lang="lv-LV" altLang="lv-LV">
                <a:solidFill>
                  <a:srgbClr val="000000"/>
                </a:solidFill>
                <a:latin typeface="MS Sans Serif" charset="0"/>
                <a:cs typeface="Times New Roman" panose="02020603050405020304" pitchFamily="18" charset="0"/>
              </a:rPr>
              <a:t>attīstība</a:t>
            </a:r>
            <a:r>
              <a:rPr lang="lv-LV" altLang="lv-LV">
                <a:latin typeface="MS Sans Serif" charset="0"/>
                <a:cs typeface="Times New Roman" panose="02020603050405020304" pitchFamily="18" charset="0"/>
              </a:rPr>
              <a:t>s pamats. Daudzfunkcionalitāte un tautsaimniecības nozaru otimizācija nav pilnīgi nekas jauns Latvijas laukiem. Par to AEI zinātnieki runā nu jau sešus gadus. Eiropā – faktiski pēdējos divus gadus. Taču sabiedrība principā to negrib apzināties un pieņemt. Mes vienīgi sakām: “bet ko lai viņi dara?...” </a:t>
            </a:r>
            <a:endParaRPr lang="en-US" altLang="lv-LV">
              <a:latin typeface="MS Sans Serif" charset="0"/>
              <a:cs typeface="Times New Roman" panose="02020603050405020304" pitchFamily="18" charset="0"/>
            </a:endParaRPr>
          </a:p>
          <a:p>
            <a:pPr algn="just"/>
            <a:r>
              <a:rPr lang="lv-LV" altLang="lv-LV">
                <a:latin typeface="MS Sans Serif" charset="0"/>
                <a:cs typeface="Times New Roman" panose="02020603050405020304" pitchFamily="18" charset="0"/>
              </a:rPr>
              <a:t>Tomēr jāauzsver, ka arī daudzfunkcionalitātes </a:t>
            </a:r>
            <a:r>
              <a:rPr lang="lv-LV" altLang="lv-LV">
                <a:solidFill>
                  <a:srgbClr val="000000"/>
                </a:solidFill>
                <a:latin typeface="MS Sans Serif" charset="0"/>
                <a:cs typeface="Times New Roman" panose="02020603050405020304" pitchFamily="18" charset="0"/>
              </a:rPr>
              <a:t>attīstība</a:t>
            </a:r>
            <a:r>
              <a:rPr lang="lv-LV" altLang="lv-LV">
                <a:latin typeface="MS Sans Serif" charset="0"/>
                <a:cs typeface="Times New Roman" panose="02020603050405020304" pitchFamily="18" charset="0"/>
              </a:rPr>
              <a:t> ir iespējama ar kādu noteiktu resursu ieguldījumu šīs </a:t>
            </a:r>
            <a:r>
              <a:rPr lang="lv-LV" altLang="lv-LV">
                <a:solidFill>
                  <a:srgbClr val="000000"/>
                </a:solidFill>
                <a:latin typeface="MS Sans Serif" charset="0"/>
                <a:cs typeface="Times New Roman" panose="02020603050405020304" pitchFamily="18" charset="0"/>
              </a:rPr>
              <a:t>attīstība</a:t>
            </a:r>
            <a:r>
              <a:rPr lang="lv-LV" altLang="lv-LV">
                <a:latin typeface="MS Sans Serif" charset="0"/>
                <a:cs typeface="Times New Roman" panose="02020603050405020304" pitchFamily="18" charset="0"/>
              </a:rPr>
              <a:t>s veicināšanā. Laukos dzīvojošie turas pie tā, kas viņiem šobrīd ir, un tas faktiski ir vienīgais, kas viņus šobrīd aiztur s</a:t>
            </a:r>
            <a:r>
              <a:rPr lang="lv-LV" altLang="lv-LV"/>
              <a:t>a</a:t>
            </a:r>
            <a:r>
              <a:rPr lang="lv-LV" altLang="lv-LV">
                <a:latin typeface="MS Sans Serif" charset="0"/>
                <a:cs typeface="Times New Roman" panose="02020603050405020304" pitchFamily="18" charset="0"/>
              </a:rPr>
              <a:t>vā pašreizējā dzīves telpā. Pilsētnieki protestē pret līdzekļu papildu piešķiršanu lauku rajoniem, bet - kas notiek brīvdienās uz šosejām? Pilsētnieku bari dodas ārpus pilsētām uz laukiem, pie savām lauku saknēm. Un visi tie, kas dodas ārā no pilsētām, grib sev apkārt redzēt sakoptu vidi, nevis aizaugušus laukus. Taču pati no sevis šī sakoptība nerodas. </a:t>
            </a:r>
            <a:r>
              <a:rPr lang="lv-LV" altLang="lv-LV" b="1"/>
              <a:t>S</a:t>
            </a:r>
            <a:r>
              <a:rPr lang="lv-LV" altLang="lv-LV" b="1">
                <a:latin typeface="MS Sans Serif" charset="0"/>
                <a:cs typeface="Times New Roman" panose="02020603050405020304" pitchFamily="18" charset="0"/>
              </a:rPr>
              <a:t>akopti lauki ir objektīvs produkts, ko vēl sabiedrība pati neapzinās, bet ko lauki var piedāvāt sabiedrībai kopumā</a:t>
            </a:r>
            <a:r>
              <a:rPr lang="lv-LV" altLang="lv-LV" b="1"/>
              <a:t>, un ko sabiedrībai ir jāapmaksa kā jebkuru preci</a:t>
            </a:r>
            <a:r>
              <a:rPr lang="lv-LV" altLang="lv-LV">
                <a:latin typeface="MS Sans Serif" charset="0"/>
                <a:cs typeface="Times New Roman" panose="02020603050405020304" pitchFamily="18" charset="0"/>
              </a:rPr>
              <a:t>. </a:t>
            </a:r>
            <a:endParaRPr lang="en-US" altLang="lv-LV">
              <a:latin typeface="MS Sans Serif" charset="0"/>
              <a:cs typeface="Times New Roman" panose="02020603050405020304" pitchFamily="18" charset="0"/>
            </a:endParaRPr>
          </a:p>
          <a:p>
            <a:endParaRPr lang="lv-LV" altLang="lv-LV"/>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86" name="Group 14">
            <a:extLst>
              <a:ext uri="{FF2B5EF4-FFF2-40B4-BE49-F238E27FC236}">
                <a16:creationId xmlns:a16="http://schemas.microsoft.com/office/drawing/2014/main" id="{9828B762-EDB4-5775-7951-CC5754BE27EA}"/>
              </a:ext>
            </a:extLst>
          </p:cNvPr>
          <p:cNvGrpSpPr>
            <a:grpSpLocks/>
          </p:cNvGrpSpPr>
          <p:nvPr/>
        </p:nvGrpSpPr>
        <p:grpSpPr bwMode="auto">
          <a:xfrm>
            <a:off x="377825" y="1676400"/>
            <a:ext cx="8389938" cy="4421188"/>
            <a:chOff x="238" y="1056"/>
            <a:chExt cx="5285" cy="2785"/>
          </a:xfrm>
        </p:grpSpPr>
        <p:grpSp>
          <p:nvGrpSpPr>
            <p:cNvPr id="3077" name="Group 5">
              <a:extLst>
                <a:ext uri="{FF2B5EF4-FFF2-40B4-BE49-F238E27FC236}">
                  <a16:creationId xmlns:a16="http://schemas.microsoft.com/office/drawing/2014/main" id="{2DE363F1-5E15-3CF0-8882-A8C661ABDE8D}"/>
                </a:ext>
              </a:extLst>
            </p:cNvPr>
            <p:cNvGrpSpPr>
              <a:grpSpLocks/>
            </p:cNvGrpSpPr>
            <p:nvPr/>
          </p:nvGrpSpPr>
          <p:grpSpPr bwMode="auto">
            <a:xfrm>
              <a:off x="238" y="1056"/>
              <a:ext cx="5285" cy="1393"/>
              <a:chOff x="238" y="1056"/>
              <a:chExt cx="5285" cy="1393"/>
            </a:xfrm>
          </p:grpSpPr>
          <p:sp>
            <p:nvSpPr>
              <p:cNvPr id="3074" name="Rectangle 2">
                <a:extLst>
                  <a:ext uri="{FF2B5EF4-FFF2-40B4-BE49-F238E27FC236}">
                    <a16:creationId xmlns:a16="http://schemas.microsoft.com/office/drawing/2014/main" id="{C5A2BF42-097A-153A-7E5E-A52E8F8478F3}"/>
                  </a:ext>
                </a:extLst>
              </p:cNvPr>
              <p:cNvSpPr>
                <a:spLocks noChangeArrowheads="1"/>
              </p:cNvSpPr>
              <p:nvPr/>
            </p:nvSpPr>
            <p:spPr bwMode="ltGray">
              <a:xfrm>
                <a:off x="243" y="1057"/>
                <a:ext cx="5272" cy="1391"/>
              </a:xfrm>
              <a:prstGeom prst="rect">
                <a:avLst/>
              </a:prstGeom>
              <a:solidFill>
                <a:srgbClr val="EAEAEA">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v-LV"/>
              </a:p>
            </p:txBody>
          </p:sp>
          <p:sp>
            <p:nvSpPr>
              <p:cNvPr id="3075" name="Freeform 3">
                <a:extLst>
                  <a:ext uri="{FF2B5EF4-FFF2-40B4-BE49-F238E27FC236}">
                    <a16:creationId xmlns:a16="http://schemas.microsoft.com/office/drawing/2014/main" id="{9FF53FA8-038E-79B0-94C6-D7C202B5E760}"/>
                  </a:ext>
                </a:extLst>
              </p:cNvPr>
              <p:cNvSpPr>
                <a:spLocks/>
              </p:cNvSpPr>
              <p:nvPr/>
            </p:nvSpPr>
            <p:spPr bwMode="ltGray">
              <a:xfrm>
                <a:off x="238" y="1056"/>
                <a:ext cx="5273" cy="1393"/>
              </a:xfrm>
              <a:custGeom>
                <a:avLst/>
                <a:gdLst>
                  <a:gd name="T0" fmla="*/ 5272 w 5273"/>
                  <a:gd name="T1" fmla="*/ 0 h 1393"/>
                  <a:gd name="T2" fmla="*/ 0 w 5273"/>
                  <a:gd name="T3" fmla="*/ 0 h 1393"/>
                  <a:gd name="T4" fmla="*/ 0 w 5273"/>
                  <a:gd name="T5" fmla="*/ 1392 h 1393"/>
                </a:gdLst>
                <a:ahLst/>
                <a:cxnLst>
                  <a:cxn ang="0">
                    <a:pos x="T0" y="T1"/>
                  </a:cxn>
                  <a:cxn ang="0">
                    <a:pos x="T2" y="T3"/>
                  </a:cxn>
                  <a:cxn ang="0">
                    <a:pos x="T4" y="T5"/>
                  </a:cxn>
                </a:cxnLst>
                <a:rect l="0" t="0" r="r" b="b"/>
                <a:pathLst>
                  <a:path w="5273" h="1393">
                    <a:moveTo>
                      <a:pt x="5272" y="0"/>
                    </a:moveTo>
                    <a:lnTo>
                      <a:pt x="0" y="0"/>
                    </a:lnTo>
                    <a:lnTo>
                      <a:pt x="0" y="1392"/>
                    </a:lnTo>
                  </a:path>
                </a:pathLst>
              </a:custGeom>
              <a:noFill/>
              <a:ln w="12700" cap="rnd" cmpd="sng">
                <a:solidFill>
                  <a:srgbClr val="B2B2B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v-LV"/>
              </a:p>
            </p:txBody>
          </p:sp>
          <p:sp>
            <p:nvSpPr>
              <p:cNvPr id="3076" name="Freeform 4">
                <a:extLst>
                  <a:ext uri="{FF2B5EF4-FFF2-40B4-BE49-F238E27FC236}">
                    <a16:creationId xmlns:a16="http://schemas.microsoft.com/office/drawing/2014/main" id="{6B5158B0-5F46-7DCB-695F-CC8D138F7713}"/>
                  </a:ext>
                </a:extLst>
              </p:cNvPr>
              <p:cNvSpPr>
                <a:spLocks/>
              </p:cNvSpPr>
              <p:nvPr/>
            </p:nvSpPr>
            <p:spPr bwMode="ltGray">
              <a:xfrm>
                <a:off x="250" y="1056"/>
                <a:ext cx="5273" cy="1393"/>
              </a:xfrm>
              <a:custGeom>
                <a:avLst/>
                <a:gdLst>
                  <a:gd name="T0" fmla="*/ 5272 w 5273"/>
                  <a:gd name="T1" fmla="*/ 0 h 1393"/>
                  <a:gd name="T2" fmla="*/ 5272 w 5273"/>
                  <a:gd name="T3" fmla="*/ 1392 h 1393"/>
                  <a:gd name="T4" fmla="*/ 0 w 5273"/>
                  <a:gd name="T5" fmla="*/ 1392 h 1393"/>
                </a:gdLst>
                <a:ahLst/>
                <a:cxnLst>
                  <a:cxn ang="0">
                    <a:pos x="T0" y="T1"/>
                  </a:cxn>
                  <a:cxn ang="0">
                    <a:pos x="T2" y="T3"/>
                  </a:cxn>
                  <a:cxn ang="0">
                    <a:pos x="T4" y="T5"/>
                  </a:cxn>
                </a:cxnLst>
                <a:rect l="0" t="0" r="r" b="b"/>
                <a:pathLst>
                  <a:path w="5273" h="1393">
                    <a:moveTo>
                      <a:pt x="5272" y="0"/>
                    </a:moveTo>
                    <a:lnTo>
                      <a:pt x="5272" y="1392"/>
                    </a:lnTo>
                    <a:lnTo>
                      <a:pt x="0" y="1392"/>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v-LV"/>
              </a:p>
            </p:txBody>
          </p:sp>
        </p:grpSp>
        <p:grpSp>
          <p:nvGrpSpPr>
            <p:cNvPr id="3081" name="Group 9">
              <a:extLst>
                <a:ext uri="{FF2B5EF4-FFF2-40B4-BE49-F238E27FC236}">
                  <a16:creationId xmlns:a16="http://schemas.microsoft.com/office/drawing/2014/main" id="{284E5CED-651C-259B-57D1-28125C43A69B}"/>
                </a:ext>
              </a:extLst>
            </p:cNvPr>
            <p:cNvGrpSpPr>
              <a:grpSpLocks/>
            </p:cNvGrpSpPr>
            <p:nvPr/>
          </p:nvGrpSpPr>
          <p:grpSpPr bwMode="auto">
            <a:xfrm>
              <a:off x="240" y="3744"/>
              <a:ext cx="5281" cy="97"/>
              <a:chOff x="240" y="3744"/>
              <a:chExt cx="5281" cy="97"/>
            </a:xfrm>
          </p:grpSpPr>
          <p:sp>
            <p:nvSpPr>
              <p:cNvPr id="3078" name="Rectangle 6">
                <a:extLst>
                  <a:ext uri="{FF2B5EF4-FFF2-40B4-BE49-F238E27FC236}">
                    <a16:creationId xmlns:a16="http://schemas.microsoft.com/office/drawing/2014/main" id="{228FF771-83E2-3F35-459E-A9F177883661}"/>
                  </a:ext>
                </a:extLst>
              </p:cNvPr>
              <p:cNvSpPr>
                <a:spLocks noChangeArrowheads="1"/>
              </p:cNvSpPr>
              <p:nvPr/>
            </p:nvSpPr>
            <p:spPr bwMode="ltGray">
              <a:xfrm>
                <a:off x="240" y="3744"/>
                <a:ext cx="5280" cy="96"/>
              </a:xfrm>
              <a:prstGeom prst="rect">
                <a:avLst/>
              </a:prstGeom>
              <a:solidFill>
                <a:srgbClr val="EAEAEA">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v-LV"/>
              </a:p>
            </p:txBody>
          </p:sp>
          <p:sp>
            <p:nvSpPr>
              <p:cNvPr id="3079" name="Freeform 7">
                <a:extLst>
                  <a:ext uri="{FF2B5EF4-FFF2-40B4-BE49-F238E27FC236}">
                    <a16:creationId xmlns:a16="http://schemas.microsoft.com/office/drawing/2014/main" id="{31F5DD8D-0E90-2F4D-D8EF-1921E0F47630}"/>
                  </a:ext>
                </a:extLst>
              </p:cNvPr>
              <p:cNvSpPr>
                <a:spLocks/>
              </p:cNvSpPr>
              <p:nvPr/>
            </p:nvSpPr>
            <p:spPr bwMode="ltGray">
              <a:xfrm>
                <a:off x="240" y="3744"/>
                <a:ext cx="5281" cy="97"/>
              </a:xfrm>
              <a:custGeom>
                <a:avLst/>
                <a:gdLst>
                  <a:gd name="T0" fmla="*/ 5280 w 5281"/>
                  <a:gd name="T1" fmla="*/ 0 h 97"/>
                  <a:gd name="T2" fmla="*/ 0 w 5281"/>
                  <a:gd name="T3" fmla="*/ 0 h 97"/>
                  <a:gd name="T4" fmla="*/ 0 w 5281"/>
                  <a:gd name="T5" fmla="*/ 96 h 97"/>
                </a:gdLst>
                <a:ahLst/>
                <a:cxnLst>
                  <a:cxn ang="0">
                    <a:pos x="T0" y="T1"/>
                  </a:cxn>
                  <a:cxn ang="0">
                    <a:pos x="T2" y="T3"/>
                  </a:cxn>
                  <a:cxn ang="0">
                    <a:pos x="T4" y="T5"/>
                  </a:cxn>
                </a:cxnLst>
                <a:rect l="0" t="0" r="r" b="b"/>
                <a:pathLst>
                  <a:path w="5281" h="97">
                    <a:moveTo>
                      <a:pt x="5280" y="0"/>
                    </a:moveTo>
                    <a:lnTo>
                      <a:pt x="0" y="0"/>
                    </a:lnTo>
                    <a:lnTo>
                      <a:pt x="0" y="96"/>
                    </a:lnTo>
                  </a:path>
                </a:pathLst>
              </a:custGeom>
              <a:noFill/>
              <a:ln w="12700" cap="rnd" cmpd="sng">
                <a:solidFill>
                  <a:srgbClr val="B2B2B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v-LV"/>
              </a:p>
            </p:txBody>
          </p:sp>
          <p:sp>
            <p:nvSpPr>
              <p:cNvPr id="3080" name="Freeform 8">
                <a:extLst>
                  <a:ext uri="{FF2B5EF4-FFF2-40B4-BE49-F238E27FC236}">
                    <a16:creationId xmlns:a16="http://schemas.microsoft.com/office/drawing/2014/main" id="{A8633320-7E9D-B87A-7023-1312255B13F9}"/>
                  </a:ext>
                </a:extLst>
              </p:cNvPr>
              <p:cNvSpPr>
                <a:spLocks/>
              </p:cNvSpPr>
              <p:nvPr/>
            </p:nvSpPr>
            <p:spPr bwMode="ltGray">
              <a:xfrm>
                <a:off x="240" y="3744"/>
                <a:ext cx="5281" cy="97"/>
              </a:xfrm>
              <a:custGeom>
                <a:avLst/>
                <a:gdLst>
                  <a:gd name="T0" fmla="*/ 5280 w 5281"/>
                  <a:gd name="T1" fmla="*/ 0 h 97"/>
                  <a:gd name="T2" fmla="*/ 5280 w 5281"/>
                  <a:gd name="T3" fmla="*/ 96 h 97"/>
                  <a:gd name="T4" fmla="*/ 0 w 5281"/>
                  <a:gd name="T5" fmla="*/ 96 h 97"/>
                </a:gdLst>
                <a:ahLst/>
                <a:cxnLst>
                  <a:cxn ang="0">
                    <a:pos x="T0" y="T1"/>
                  </a:cxn>
                  <a:cxn ang="0">
                    <a:pos x="T2" y="T3"/>
                  </a:cxn>
                  <a:cxn ang="0">
                    <a:pos x="T4" y="T5"/>
                  </a:cxn>
                </a:cxnLst>
                <a:rect l="0" t="0" r="r" b="b"/>
                <a:pathLst>
                  <a:path w="5281" h="97">
                    <a:moveTo>
                      <a:pt x="5280" y="0"/>
                    </a:moveTo>
                    <a:lnTo>
                      <a:pt x="5280" y="96"/>
                    </a:lnTo>
                    <a:lnTo>
                      <a:pt x="0" y="96"/>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v-LV"/>
              </a:p>
            </p:txBody>
          </p:sp>
        </p:grpSp>
        <p:grpSp>
          <p:nvGrpSpPr>
            <p:cNvPr id="3085" name="Group 13">
              <a:extLst>
                <a:ext uri="{FF2B5EF4-FFF2-40B4-BE49-F238E27FC236}">
                  <a16:creationId xmlns:a16="http://schemas.microsoft.com/office/drawing/2014/main" id="{22FC5A0E-CDF2-67FA-30F2-5C3DD3C29E6A}"/>
                </a:ext>
              </a:extLst>
            </p:cNvPr>
            <p:cNvGrpSpPr>
              <a:grpSpLocks/>
            </p:cNvGrpSpPr>
            <p:nvPr/>
          </p:nvGrpSpPr>
          <p:grpSpPr bwMode="auto">
            <a:xfrm>
              <a:off x="338" y="1200"/>
              <a:ext cx="97" cy="1104"/>
              <a:chOff x="338" y="1200"/>
              <a:chExt cx="97" cy="1104"/>
            </a:xfrm>
          </p:grpSpPr>
          <p:sp useBgFill="1">
            <p:nvSpPr>
              <p:cNvPr id="3082" name="Rectangle 10">
                <a:extLst>
                  <a:ext uri="{FF2B5EF4-FFF2-40B4-BE49-F238E27FC236}">
                    <a16:creationId xmlns:a16="http://schemas.microsoft.com/office/drawing/2014/main" id="{A23D41AC-7EFA-57AC-0AF1-3E8317FB0E82}"/>
                  </a:ext>
                </a:extLst>
              </p:cNvPr>
              <p:cNvSpPr>
                <a:spLocks noChangeArrowheads="1"/>
              </p:cNvSpPr>
              <p:nvPr/>
            </p:nvSpPr>
            <p:spPr bwMode="ltGray">
              <a:xfrm>
                <a:off x="338" y="1201"/>
                <a:ext cx="96" cy="110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v-LV"/>
              </a:p>
            </p:txBody>
          </p:sp>
          <p:sp>
            <p:nvSpPr>
              <p:cNvPr id="3083" name="Freeform 11">
                <a:extLst>
                  <a:ext uri="{FF2B5EF4-FFF2-40B4-BE49-F238E27FC236}">
                    <a16:creationId xmlns:a16="http://schemas.microsoft.com/office/drawing/2014/main" id="{62ECA853-A81E-D8B3-4776-3746794D22EE}"/>
                  </a:ext>
                </a:extLst>
              </p:cNvPr>
              <p:cNvSpPr>
                <a:spLocks/>
              </p:cNvSpPr>
              <p:nvPr/>
            </p:nvSpPr>
            <p:spPr bwMode="ltGray">
              <a:xfrm>
                <a:off x="338" y="1200"/>
                <a:ext cx="97" cy="1104"/>
              </a:xfrm>
              <a:custGeom>
                <a:avLst/>
                <a:gdLst>
                  <a:gd name="T0" fmla="*/ 0 w 97"/>
                  <a:gd name="T1" fmla="*/ 1103 h 1104"/>
                  <a:gd name="T2" fmla="*/ 96 w 97"/>
                  <a:gd name="T3" fmla="*/ 1103 h 1104"/>
                  <a:gd name="T4" fmla="*/ 96 w 97"/>
                  <a:gd name="T5" fmla="*/ 0 h 1104"/>
                </a:gdLst>
                <a:ahLst/>
                <a:cxnLst>
                  <a:cxn ang="0">
                    <a:pos x="T0" y="T1"/>
                  </a:cxn>
                  <a:cxn ang="0">
                    <a:pos x="T2" y="T3"/>
                  </a:cxn>
                  <a:cxn ang="0">
                    <a:pos x="T4" y="T5"/>
                  </a:cxn>
                </a:cxnLst>
                <a:rect l="0" t="0" r="r" b="b"/>
                <a:pathLst>
                  <a:path w="97" h="1104">
                    <a:moveTo>
                      <a:pt x="0" y="1103"/>
                    </a:moveTo>
                    <a:lnTo>
                      <a:pt x="96" y="1103"/>
                    </a:lnTo>
                    <a:lnTo>
                      <a:pt x="96" y="0"/>
                    </a:lnTo>
                  </a:path>
                </a:pathLst>
              </a:custGeom>
              <a:noFill/>
              <a:ln w="12700" cap="rnd" cmpd="sng">
                <a:solidFill>
                  <a:srgbClr val="B2B2B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v-LV"/>
              </a:p>
            </p:txBody>
          </p:sp>
          <p:sp>
            <p:nvSpPr>
              <p:cNvPr id="3084" name="Freeform 12">
                <a:extLst>
                  <a:ext uri="{FF2B5EF4-FFF2-40B4-BE49-F238E27FC236}">
                    <a16:creationId xmlns:a16="http://schemas.microsoft.com/office/drawing/2014/main" id="{6603E4AE-2377-6D43-C54C-BB0A4C7F7998}"/>
                  </a:ext>
                </a:extLst>
              </p:cNvPr>
              <p:cNvSpPr>
                <a:spLocks/>
              </p:cNvSpPr>
              <p:nvPr/>
            </p:nvSpPr>
            <p:spPr bwMode="ltGray">
              <a:xfrm>
                <a:off x="338" y="1200"/>
                <a:ext cx="97" cy="1104"/>
              </a:xfrm>
              <a:custGeom>
                <a:avLst/>
                <a:gdLst>
                  <a:gd name="T0" fmla="*/ 0 w 97"/>
                  <a:gd name="T1" fmla="*/ 1103 h 1104"/>
                  <a:gd name="T2" fmla="*/ 0 w 97"/>
                  <a:gd name="T3" fmla="*/ 0 h 1104"/>
                  <a:gd name="T4" fmla="*/ 96 w 97"/>
                  <a:gd name="T5" fmla="*/ 0 h 1104"/>
                </a:gdLst>
                <a:ahLst/>
                <a:cxnLst>
                  <a:cxn ang="0">
                    <a:pos x="T0" y="T1"/>
                  </a:cxn>
                  <a:cxn ang="0">
                    <a:pos x="T2" y="T3"/>
                  </a:cxn>
                  <a:cxn ang="0">
                    <a:pos x="T4" y="T5"/>
                  </a:cxn>
                </a:cxnLst>
                <a:rect l="0" t="0" r="r" b="b"/>
                <a:pathLst>
                  <a:path w="97" h="1104">
                    <a:moveTo>
                      <a:pt x="0" y="1103"/>
                    </a:moveTo>
                    <a:lnTo>
                      <a:pt x="0" y="0"/>
                    </a:lnTo>
                    <a:lnTo>
                      <a:pt x="96" y="0"/>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v-LV"/>
              </a:p>
            </p:txBody>
          </p:sp>
        </p:grpSp>
      </p:grpSp>
      <p:sp>
        <p:nvSpPr>
          <p:cNvPr id="3087" name="Rectangle 15">
            <a:extLst>
              <a:ext uri="{FF2B5EF4-FFF2-40B4-BE49-F238E27FC236}">
                <a16:creationId xmlns:a16="http://schemas.microsoft.com/office/drawing/2014/main" id="{A755FB9F-D8F4-1B25-856D-BE6F14C92EA4}"/>
              </a:ext>
            </a:extLst>
          </p:cNvPr>
          <p:cNvSpPr>
            <a:spLocks noGrp="1" noChangeArrowheads="1"/>
          </p:cNvSpPr>
          <p:nvPr>
            <p:ph type="ctrTitle" sz="quarter"/>
          </p:nvPr>
        </p:nvSpPr>
        <p:spPr>
          <a:xfrm>
            <a:off x="836613" y="2133600"/>
            <a:ext cx="7772400" cy="1143000"/>
          </a:xfrm>
        </p:spPr>
        <p:txBody>
          <a:bodyPr/>
          <a:lstStyle>
            <a:lvl1pPr>
              <a:defRPr/>
            </a:lvl1pPr>
          </a:lstStyle>
          <a:p>
            <a:pPr lvl="0"/>
            <a:r>
              <a:rPr lang="en-GB" altLang="lv-LV" noProof="0"/>
              <a:t>Click to edit Master title style</a:t>
            </a:r>
          </a:p>
        </p:txBody>
      </p:sp>
      <p:sp>
        <p:nvSpPr>
          <p:cNvPr id="3088" name="Rectangle 16">
            <a:extLst>
              <a:ext uri="{FF2B5EF4-FFF2-40B4-BE49-F238E27FC236}">
                <a16:creationId xmlns:a16="http://schemas.microsoft.com/office/drawing/2014/main" id="{8EA0ED72-0B37-83C4-629D-0CC17FD81A5A}"/>
              </a:ext>
            </a:extLst>
          </p:cNvPr>
          <p:cNvSpPr>
            <a:spLocks noGrp="1" noChangeArrowheads="1"/>
          </p:cNvSpPr>
          <p:nvPr>
            <p:ph type="subTitle" sz="quarter" idx="1"/>
          </p:nvPr>
        </p:nvSpPr>
        <p:spPr>
          <a:xfrm>
            <a:off x="1371600" y="4038600"/>
            <a:ext cx="6400800" cy="1752600"/>
          </a:xfrm>
        </p:spPr>
        <p:txBody>
          <a:bodyPr anchor="ctr"/>
          <a:lstStyle>
            <a:lvl1pPr marL="0" indent="0" algn="ctr">
              <a:buFont typeface="Monotype Sorts" pitchFamily="2" charset="2"/>
              <a:buNone/>
              <a:defRPr/>
            </a:lvl1pPr>
          </a:lstStyle>
          <a:p>
            <a:pPr lvl="0"/>
            <a:r>
              <a:rPr lang="en-GB" altLang="lv-LV" noProof="0"/>
              <a:t>Click to edit Master subtitle style</a:t>
            </a:r>
          </a:p>
        </p:txBody>
      </p:sp>
      <p:sp>
        <p:nvSpPr>
          <p:cNvPr id="3089" name="Rectangle 17">
            <a:extLst>
              <a:ext uri="{FF2B5EF4-FFF2-40B4-BE49-F238E27FC236}">
                <a16:creationId xmlns:a16="http://schemas.microsoft.com/office/drawing/2014/main" id="{22161837-DC89-C9DD-235A-F0CF399569FE}"/>
              </a:ext>
            </a:extLst>
          </p:cNvPr>
          <p:cNvSpPr>
            <a:spLocks noGrp="1" noChangeArrowheads="1"/>
          </p:cNvSpPr>
          <p:nvPr>
            <p:ph type="dt" sz="quarter" idx="2"/>
          </p:nvPr>
        </p:nvSpPr>
        <p:spPr>
          <a:xfrm>
            <a:off x="381000" y="6324600"/>
            <a:ext cx="1905000" cy="457200"/>
          </a:xfrm>
        </p:spPr>
        <p:txBody>
          <a:bodyPr/>
          <a:lstStyle>
            <a:lvl1pPr>
              <a:defRPr/>
            </a:lvl1pPr>
          </a:lstStyle>
          <a:p>
            <a:endParaRPr lang="lv-LV" altLang="lv-LV"/>
          </a:p>
        </p:txBody>
      </p:sp>
      <p:sp>
        <p:nvSpPr>
          <p:cNvPr id="3091" name="Rectangle 19">
            <a:extLst>
              <a:ext uri="{FF2B5EF4-FFF2-40B4-BE49-F238E27FC236}">
                <a16:creationId xmlns:a16="http://schemas.microsoft.com/office/drawing/2014/main" id="{04C63199-CB0B-801E-32BB-07995664C156}"/>
              </a:ext>
            </a:extLst>
          </p:cNvPr>
          <p:cNvSpPr>
            <a:spLocks noGrp="1" noChangeArrowheads="1"/>
          </p:cNvSpPr>
          <p:nvPr>
            <p:ph type="sldNum" sz="quarter" idx="4"/>
          </p:nvPr>
        </p:nvSpPr>
        <p:spPr>
          <a:xfrm>
            <a:off x="6858000" y="6324600"/>
            <a:ext cx="1905000" cy="457200"/>
          </a:xfrm>
        </p:spPr>
        <p:txBody>
          <a:bodyPr/>
          <a:lstStyle>
            <a:lvl1pPr algn="r">
              <a:defRPr/>
            </a:lvl1pPr>
          </a:lstStyle>
          <a:p>
            <a:fld id="{7FBE9AD9-6D2B-4149-8331-0CF021C5D399}" type="slidenum">
              <a:rPr lang="lv-LV" altLang="lv-LV"/>
              <a:pPr/>
              <a:t>‹#›</a:t>
            </a:fld>
            <a:endParaRPr lang="lv-LV" alt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0D4D1-3DBE-C2A9-3502-B6766DDCB56D}"/>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3962E694-B7F4-0A9B-9E38-D45433EA73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E487CFF7-4FE4-1D59-94A5-8B369EABED88}"/>
              </a:ext>
            </a:extLst>
          </p:cNvPr>
          <p:cNvSpPr>
            <a:spLocks noGrp="1"/>
          </p:cNvSpPr>
          <p:nvPr>
            <p:ph type="dt" sz="half" idx="10"/>
          </p:nvPr>
        </p:nvSpPr>
        <p:spPr/>
        <p:txBody>
          <a:bodyPr/>
          <a:lstStyle>
            <a:lvl1pPr>
              <a:defRPr/>
            </a:lvl1pPr>
          </a:lstStyle>
          <a:p>
            <a:r>
              <a:rPr lang="lv-LV" altLang="lv-LV"/>
              <a:t>2000.02.10.</a:t>
            </a:r>
          </a:p>
        </p:txBody>
      </p:sp>
      <p:sp>
        <p:nvSpPr>
          <p:cNvPr id="5" name="Footer Placeholder 4">
            <a:extLst>
              <a:ext uri="{FF2B5EF4-FFF2-40B4-BE49-F238E27FC236}">
                <a16:creationId xmlns:a16="http://schemas.microsoft.com/office/drawing/2014/main" id="{A02A5A4D-9806-B5F3-B183-B7E0461C19A6}"/>
              </a:ext>
            </a:extLst>
          </p:cNvPr>
          <p:cNvSpPr>
            <a:spLocks noGrp="1"/>
          </p:cNvSpPr>
          <p:nvPr>
            <p:ph type="ftr" sz="quarter" idx="11"/>
          </p:nvPr>
        </p:nvSpPr>
        <p:spPr/>
        <p:txBody>
          <a:bodyPr/>
          <a:lstStyle>
            <a:lvl3pPr lvl="2">
              <a:defRPr/>
            </a:lvl3pPr>
          </a:lstStyle>
          <a:p>
            <a:pPr lvl="2"/>
            <a:endParaRPr lang="lv-LV" altLang="lv-LV"/>
          </a:p>
        </p:txBody>
      </p:sp>
      <p:sp>
        <p:nvSpPr>
          <p:cNvPr id="6" name="Slide Number Placeholder 5">
            <a:extLst>
              <a:ext uri="{FF2B5EF4-FFF2-40B4-BE49-F238E27FC236}">
                <a16:creationId xmlns:a16="http://schemas.microsoft.com/office/drawing/2014/main" id="{189C356A-13A3-D3F5-1CB0-1954F1C847F6}"/>
              </a:ext>
            </a:extLst>
          </p:cNvPr>
          <p:cNvSpPr>
            <a:spLocks noGrp="1"/>
          </p:cNvSpPr>
          <p:nvPr>
            <p:ph type="sldNum" sz="quarter" idx="12"/>
          </p:nvPr>
        </p:nvSpPr>
        <p:spPr/>
        <p:txBody>
          <a:bodyPr/>
          <a:lstStyle>
            <a:lvl1pPr>
              <a:defRPr/>
            </a:lvl1pPr>
          </a:lstStyle>
          <a:p>
            <a:r>
              <a:rPr lang="lv-LV" altLang="lv-LV"/>
              <a:t>Andris Miglavs        </a:t>
            </a:r>
            <a:fld id="{C583DFAA-C319-4727-9DED-4FA560A6136B}" type="slidenum">
              <a:rPr lang="lv-LV" altLang="lv-LV"/>
              <a:pPr/>
              <a:t>‹#›</a:t>
            </a:fld>
            <a:endParaRPr lang="lv-LV" altLang="lv-LV"/>
          </a:p>
        </p:txBody>
      </p:sp>
    </p:spTree>
    <p:extLst>
      <p:ext uri="{BB962C8B-B14F-4D97-AF65-F5344CB8AC3E}">
        <p14:creationId xmlns:p14="http://schemas.microsoft.com/office/powerpoint/2010/main" val="3715278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DA9AF7-2938-DD9C-89D9-93C49D8FC86D}"/>
              </a:ext>
            </a:extLst>
          </p:cNvPr>
          <p:cNvSpPr>
            <a:spLocks noGrp="1"/>
          </p:cNvSpPr>
          <p:nvPr>
            <p:ph type="title" orient="vert"/>
          </p:nvPr>
        </p:nvSpPr>
        <p:spPr>
          <a:xfrm>
            <a:off x="6667500" y="342900"/>
            <a:ext cx="1943100" cy="5905500"/>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4FC3558F-9DD7-0C32-2A55-4ACBA179D586}"/>
              </a:ext>
            </a:extLst>
          </p:cNvPr>
          <p:cNvSpPr>
            <a:spLocks noGrp="1"/>
          </p:cNvSpPr>
          <p:nvPr>
            <p:ph type="body" orient="vert" idx="1"/>
          </p:nvPr>
        </p:nvSpPr>
        <p:spPr>
          <a:xfrm>
            <a:off x="838200" y="342900"/>
            <a:ext cx="5676900" cy="5905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C528D572-E70D-A333-8F71-DB744D83FB8B}"/>
              </a:ext>
            </a:extLst>
          </p:cNvPr>
          <p:cNvSpPr>
            <a:spLocks noGrp="1"/>
          </p:cNvSpPr>
          <p:nvPr>
            <p:ph type="dt" sz="half" idx="10"/>
          </p:nvPr>
        </p:nvSpPr>
        <p:spPr/>
        <p:txBody>
          <a:bodyPr/>
          <a:lstStyle>
            <a:lvl1pPr>
              <a:defRPr/>
            </a:lvl1pPr>
          </a:lstStyle>
          <a:p>
            <a:r>
              <a:rPr lang="lv-LV" altLang="lv-LV"/>
              <a:t>2000.02.10.</a:t>
            </a:r>
          </a:p>
        </p:txBody>
      </p:sp>
      <p:sp>
        <p:nvSpPr>
          <p:cNvPr id="5" name="Footer Placeholder 4">
            <a:extLst>
              <a:ext uri="{FF2B5EF4-FFF2-40B4-BE49-F238E27FC236}">
                <a16:creationId xmlns:a16="http://schemas.microsoft.com/office/drawing/2014/main" id="{99E68BDB-6962-AFC8-47BC-7482B11F396A}"/>
              </a:ext>
            </a:extLst>
          </p:cNvPr>
          <p:cNvSpPr>
            <a:spLocks noGrp="1"/>
          </p:cNvSpPr>
          <p:nvPr>
            <p:ph type="ftr" sz="quarter" idx="11"/>
          </p:nvPr>
        </p:nvSpPr>
        <p:spPr/>
        <p:txBody>
          <a:bodyPr/>
          <a:lstStyle>
            <a:lvl3pPr lvl="2">
              <a:defRPr/>
            </a:lvl3pPr>
          </a:lstStyle>
          <a:p>
            <a:pPr lvl="2"/>
            <a:endParaRPr lang="lv-LV" altLang="lv-LV"/>
          </a:p>
        </p:txBody>
      </p:sp>
      <p:sp>
        <p:nvSpPr>
          <p:cNvPr id="6" name="Slide Number Placeholder 5">
            <a:extLst>
              <a:ext uri="{FF2B5EF4-FFF2-40B4-BE49-F238E27FC236}">
                <a16:creationId xmlns:a16="http://schemas.microsoft.com/office/drawing/2014/main" id="{52317768-C475-6643-958B-F345FF0950C9}"/>
              </a:ext>
            </a:extLst>
          </p:cNvPr>
          <p:cNvSpPr>
            <a:spLocks noGrp="1"/>
          </p:cNvSpPr>
          <p:nvPr>
            <p:ph type="sldNum" sz="quarter" idx="12"/>
          </p:nvPr>
        </p:nvSpPr>
        <p:spPr/>
        <p:txBody>
          <a:bodyPr/>
          <a:lstStyle>
            <a:lvl1pPr>
              <a:defRPr/>
            </a:lvl1pPr>
          </a:lstStyle>
          <a:p>
            <a:r>
              <a:rPr lang="lv-LV" altLang="lv-LV"/>
              <a:t>Andris Miglavs        </a:t>
            </a:r>
            <a:fld id="{D52D2D3C-D313-4CBD-B7FB-E25C52BB0954}" type="slidenum">
              <a:rPr lang="lv-LV" altLang="lv-LV"/>
              <a:pPr/>
              <a:t>‹#›</a:t>
            </a:fld>
            <a:endParaRPr lang="lv-LV" altLang="lv-LV"/>
          </a:p>
        </p:txBody>
      </p:sp>
    </p:spTree>
    <p:extLst>
      <p:ext uri="{BB962C8B-B14F-4D97-AF65-F5344CB8AC3E}">
        <p14:creationId xmlns:p14="http://schemas.microsoft.com/office/powerpoint/2010/main" val="112220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6CFB8-AE12-B5DC-2D16-65251FFA71ED}"/>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ED51322F-0112-DB3B-5B0A-55B4AD3867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C19D975E-D070-85C7-B7F4-C30E0D87F382}"/>
              </a:ext>
            </a:extLst>
          </p:cNvPr>
          <p:cNvSpPr>
            <a:spLocks noGrp="1"/>
          </p:cNvSpPr>
          <p:nvPr>
            <p:ph type="dt" sz="half" idx="10"/>
          </p:nvPr>
        </p:nvSpPr>
        <p:spPr/>
        <p:txBody>
          <a:bodyPr/>
          <a:lstStyle>
            <a:lvl1pPr>
              <a:defRPr/>
            </a:lvl1pPr>
          </a:lstStyle>
          <a:p>
            <a:r>
              <a:rPr lang="lv-LV" altLang="lv-LV"/>
              <a:t>2000.02.10.</a:t>
            </a:r>
          </a:p>
        </p:txBody>
      </p:sp>
      <p:sp>
        <p:nvSpPr>
          <p:cNvPr id="5" name="Footer Placeholder 4">
            <a:extLst>
              <a:ext uri="{FF2B5EF4-FFF2-40B4-BE49-F238E27FC236}">
                <a16:creationId xmlns:a16="http://schemas.microsoft.com/office/drawing/2014/main" id="{3F93E404-331A-964A-314F-65332A1233C0}"/>
              </a:ext>
            </a:extLst>
          </p:cNvPr>
          <p:cNvSpPr>
            <a:spLocks noGrp="1"/>
          </p:cNvSpPr>
          <p:nvPr>
            <p:ph type="ftr" sz="quarter" idx="11"/>
          </p:nvPr>
        </p:nvSpPr>
        <p:spPr/>
        <p:txBody>
          <a:bodyPr/>
          <a:lstStyle>
            <a:lvl3pPr lvl="2">
              <a:defRPr/>
            </a:lvl3pPr>
          </a:lstStyle>
          <a:p>
            <a:pPr lvl="2"/>
            <a:endParaRPr lang="lv-LV" altLang="lv-LV"/>
          </a:p>
        </p:txBody>
      </p:sp>
      <p:sp>
        <p:nvSpPr>
          <p:cNvPr id="6" name="Slide Number Placeholder 5">
            <a:extLst>
              <a:ext uri="{FF2B5EF4-FFF2-40B4-BE49-F238E27FC236}">
                <a16:creationId xmlns:a16="http://schemas.microsoft.com/office/drawing/2014/main" id="{6DB4DDD6-D344-DD24-9065-2AAE6713F6DE}"/>
              </a:ext>
            </a:extLst>
          </p:cNvPr>
          <p:cNvSpPr>
            <a:spLocks noGrp="1"/>
          </p:cNvSpPr>
          <p:nvPr>
            <p:ph type="sldNum" sz="quarter" idx="12"/>
          </p:nvPr>
        </p:nvSpPr>
        <p:spPr/>
        <p:txBody>
          <a:bodyPr/>
          <a:lstStyle>
            <a:lvl1pPr>
              <a:defRPr/>
            </a:lvl1pPr>
          </a:lstStyle>
          <a:p>
            <a:r>
              <a:rPr lang="lv-LV" altLang="lv-LV"/>
              <a:t>Andris Miglavs        </a:t>
            </a:r>
            <a:fld id="{F420E2B4-9E27-42D9-BC44-DDF46E550D38}" type="slidenum">
              <a:rPr lang="lv-LV" altLang="lv-LV"/>
              <a:pPr/>
              <a:t>‹#›</a:t>
            </a:fld>
            <a:endParaRPr lang="lv-LV" altLang="lv-LV"/>
          </a:p>
        </p:txBody>
      </p:sp>
    </p:spTree>
    <p:extLst>
      <p:ext uri="{BB962C8B-B14F-4D97-AF65-F5344CB8AC3E}">
        <p14:creationId xmlns:p14="http://schemas.microsoft.com/office/powerpoint/2010/main" val="1595539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FBE51-6633-87B0-3CF8-F8998E8E3EE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6BC2F735-CCC6-5FD9-26AD-98EE58B1563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51E7F8EA-18E1-D4B9-52C1-F3A80547EF22}"/>
              </a:ext>
            </a:extLst>
          </p:cNvPr>
          <p:cNvSpPr>
            <a:spLocks noGrp="1"/>
          </p:cNvSpPr>
          <p:nvPr>
            <p:ph type="dt" sz="half" idx="10"/>
          </p:nvPr>
        </p:nvSpPr>
        <p:spPr/>
        <p:txBody>
          <a:bodyPr/>
          <a:lstStyle>
            <a:lvl1pPr>
              <a:defRPr/>
            </a:lvl1pPr>
          </a:lstStyle>
          <a:p>
            <a:r>
              <a:rPr lang="lv-LV" altLang="lv-LV"/>
              <a:t>2000.02.10.</a:t>
            </a:r>
          </a:p>
        </p:txBody>
      </p:sp>
      <p:sp>
        <p:nvSpPr>
          <p:cNvPr id="5" name="Footer Placeholder 4">
            <a:extLst>
              <a:ext uri="{FF2B5EF4-FFF2-40B4-BE49-F238E27FC236}">
                <a16:creationId xmlns:a16="http://schemas.microsoft.com/office/drawing/2014/main" id="{EFC59D21-0065-E04C-70FE-373BD87796BC}"/>
              </a:ext>
            </a:extLst>
          </p:cNvPr>
          <p:cNvSpPr>
            <a:spLocks noGrp="1"/>
          </p:cNvSpPr>
          <p:nvPr>
            <p:ph type="ftr" sz="quarter" idx="11"/>
          </p:nvPr>
        </p:nvSpPr>
        <p:spPr/>
        <p:txBody>
          <a:bodyPr/>
          <a:lstStyle>
            <a:lvl3pPr lvl="2">
              <a:defRPr/>
            </a:lvl3pPr>
          </a:lstStyle>
          <a:p>
            <a:pPr lvl="2"/>
            <a:endParaRPr lang="lv-LV" altLang="lv-LV"/>
          </a:p>
        </p:txBody>
      </p:sp>
      <p:sp>
        <p:nvSpPr>
          <p:cNvPr id="6" name="Slide Number Placeholder 5">
            <a:extLst>
              <a:ext uri="{FF2B5EF4-FFF2-40B4-BE49-F238E27FC236}">
                <a16:creationId xmlns:a16="http://schemas.microsoft.com/office/drawing/2014/main" id="{AB787DAA-60A4-B651-D2C9-F2A44CC9350E}"/>
              </a:ext>
            </a:extLst>
          </p:cNvPr>
          <p:cNvSpPr>
            <a:spLocks noGrp="1"/>
          </p:cNvSpPr>
          <p:nvPr>
            <p:ph type="sldNum" sz="quarter" idx="12"/>
          </p:nvPr>
        </p:nvSpPr>
        <p:spPr/>
        <p:txBody>
          <a:bodyPr/>
          <a:lstStyle>
            <a:lvl1pPr>
              <a:defRPr/>
            </a:lvl1pPr>
          </a:lstStyle>
          <a:p>
            <a:r>
              <a:rPr lang="lv-LV" altLang="lv-LV"/>
              <a:t>Andris Miglavs        </a:t>
            </a:r>
            <a:fld id="{17F998C2-F37F-4CE7-B857-D1A476E76511}" type="slidenum">
              <a:rPr lang="lv-LV" altLang="lv-LV"/>
              <a:pPr/>
              <a:t>‹#›</a:t>
            </a:fld>
            <a:endParaRPr lang="lv-LV" altLang="lv-LV"/>
          </a:p>
        </p:txBody>
      </p:sp>
    </p:spTree>
    <p:extLst>
      <p:ext uri="{BB962C8B-B14F-4D97-AF65-F5344CB8AC3E}">
        <p14:creationId xmlns:p14="http://schemas.microsoft.com/office/powerpoint/2010/main" val="57640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5BF52-8C34-9961-F39A-BF1C542B2DF8}"/>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57623144-B9B6-640E-A438-2940D4055498}"/>
              </a:ext>
            </a:extLst>
          </p:cNvPr>
          <p:cNvSpPr>
            <a:spLocks noGrp="1"/>
          </p:cNvSpPr>
          <p:nvPr>
            <p:ph sz="half" idx="1"/>
          </p:nvPr>
        </p:nvSpPr>
        <p:spPr>
          <a:xfrm>
            <a:off x="838200" y="1600200"/>
            <a:ext cx="38100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A0084361-8E40-8B10-7444-1FFA1A5145B5}"/>
              </a:ext>
            </a:extLst>
          </p:cNvPr>
          <p:cNvSpPr>
            <a:spLocks noGrp="1"/>
          </p:cNvSpPr>
          <p:nvPr>
            <p:ph sz="half" idx="2"/>
          </p:nvPr>
        </p:nvSpPr>
        <p:spPr>
          <a:xfrm>
            <a:off x="4800600" y="1600200"/>
            <a:ext cx="38100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64A6AECF-739F-E0DF-E0B9-15F074576B30}"/>
              </a:ext>
            </a:extLst>
          </p:cNvPr>
          <p:cNvSpPr>
            <a:spLocks noGrp="1"/>
          </p:cNvSpPr>
          <p:nvPr>
            <p:ph type="dt" sz="half" idx="10"/>
          </p:nvPr>
        </p:nvSpPr>
        <p:spPr/>
        <p:txBody>
          <a:bodyPr/>
          <a:lstStyle>
            <a:lvl1pPr>
              <a:defRPr/>
            </a:lvl1pPr>
          </a:lstStyle>
          <a:p>
            <a:r>
              <a:rPr lang="lv-LV" altLang="lv-LV"/>
              <a:t>2000.02.10.</a:t>
            </a:r>
          </a:p>
        </p:txBody>
      </p:sp>
      <p:sp>
        <p:nvSpPr>
          <p:cNvPr id="6" name="Footer Placeholder 5">
            <a:extLst>
              <a:ext uri="{FF2B5EF4-FFF2-40B4-BE49-F238E27FC236}">
                <a16:creationId xmlns:a16="http://schemas.microsoft.com/office/drawing/2014/main" id="{7B9304B1-B434-BDBC-2692-9B560B664E38}"/>
              </a:ext>
            </a:extLst>
          </p:cNvPr>
          <p:cNvSpPr>
            <a:spLocks noGrp="1"/>
          </p:cNvSpPr>
          <p:nvPr>
            <p:ph type="ftr" sz="quarter" idx="11"/>
          </p:nvPr>
        </p:nvSpPr>
        <p:spPr/>
        <p:txBody>
          <a:bodyPr/>
          <a:lstStyle>
            <a:lvl3pPr lvl="2">
              <a:defRPr/>
            </a:lvl3pPr>
          </a:lstStyle>
          <a:p>
            <a:pPr lvl="2"/>
            <a:endParaRPr lang="lv-LV" altLang="lv-LV"/>
          </a:p>
        </p:txBody>
      </p:sp>
      <p:sp>
        <p:nvSpPr>
          <p:cNvPr id="7" name="Slide Number Placeholder 6">
            <a:extLst>
              <a:ext uri="{FF2B5EF4-FFF2-40B4-BE49-F238E27FC236}">
                <a16:creationId xmlns:a16="http://schemas.microsoft.com/office/drawing/2014/main" id="{399DE655-1352-7BA0-F8CE-39814912AC7D}"/>
              </a:ext>
            </a:extLst>
          </p:cNvPr>
          <p:cNvSpPr>
            <a:spLocks noGrp="1"/>
          </p:cNvSpPr>
          <p:nvPr>
            <p:ph type="sldNum" sz="quarter" idx="12"/>
          </p:nvPr>
        </p:nvSpPr>
        <p:spPr/>
        <p:txBody>
          <a:bodyPr/>
          <a:lstStyle>
            <a:lvl1pPr>
              <a:defRPr/>
            </a:lvl1pPr>
          </a:lstStyle>
          <a:p>
            <a:r>
              <a:rPr lang="lv-LV" altLang="lv-LV"/>
              <a:t>Andris Miglavs        </a:t>
            </a:r>
            <a:fld id="{9620B8D9-1554-424B-A4CC-F5EDEF8E3522}" type="slidenum">
              <a:rPr lang="lv-LV" altLang="lv-LV"/>
              <a:pPr/>
              <a:t>‹#›</a:t>
            </a:fld>
            <a:endParaRPr lang="lv-LV" altLang="lv-LV"/>
          </a:p>
        </p:txBody>
      </p:sp>
    </p:spTree>
    <p:extLst>
      <p:ext uri="{BB962C8B-B14F-4D97-AF65-F5344CB8AC3E}">
        <p14:creationId xmlns:p14="http://schemas.microsoft.com/office/powerpoint/2010/main" val="2507006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537EB-9313-462F-609D-41223179AE4C}"/>
              </a:ext>
            </a:extLst>
          </p:cNvPr>
          <p:cNvSpPr>
            <a:spLocks noGrp="1"/>
          </p:cNvSpPr>
          <p:nvPr>
            <p:ph type="title"/>
          </p:nvPr>
        </p:nvSpPr>
        <p:spPr>
          <a:xfrm>
            <a:off x="630238" y="365125"/>
            <a:ext cx="78867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11F4D808-3D1B-0177-5A9D-1B71055C055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0D342D-4F38-F64C-FD22-D382AE286642}"/>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54BCD1F7-AAB4-1A3A-8A84-4CC46E5F45B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FC496B-FB33-3321-D5D6-BFD06C784F4D}"/>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F1550370-72DD-D948-30B2-3EB1028B3531}"/>
              </a:ext>
            </a:extLst>
          </p:cNvPr>
          <p:cNvSpPr>
            <a:spLocks noGrp="1"/>
          </p:cNvSpPr>
          <p:nvPr>
            <p:ph type="dt" sz="half" idx="10"/>
          </p:nvPr>
        </p:nvSpPr>
        <p:spPr/>
        <p:txBody>
          <a:bodyPr/>
          <a:lstStyle>
            <a:lvl1pPr>
              <a:defRPr/>
            </a:lvl1pPr>
          </a:lstStyle>
          <a:p>
            <a:r>
              <a:rPr lang="lv-LV" altLang="lv-LV"/>
              <a:t>2000.02.10.</a:t>
            </a:r>
          </a:p>
        </p:txBody>
      </p:sp>
      <p:sp>
        <p:nvSpPr>
          <p:cNvPr id="8" name="Footer Placeholder 7">
            <a:extLst>
              <a:ext uri="{FF2B5EF4-FFF2-40B4-BE49-F238E27FC236}">
                <a16:creationId xmlns:a16="http://schemas.microsoft.com/office/drawing/2014/main" id="{3903DDFD-D675-2BE4-459B-EA6E124CD201}"/>
              </a:ext>
            </a:extLst>
          </p:cNvPr>
          <p:cNvSpPr>
            <a:spLocks noGrp="1"/>
          </p:cNvSpPr>
          <p:nvPr>
            <p:ph type="ftr" sz="quarter" idx="11"/>
          </p:nvPr>
        </p:nvSpPr>
        <p:spPr/>
        <p:txBody>
          <a:bodyPr/>
          <a:lstStyle>
            <a:lvl3pPr lvl="2">
              <a:defRPr/>
            </a:lvl3pPr>
          </a:lstStyle>
          <a:p>
            <a:pPr lvl="2"/>
            <a:endParaRPr lang="lv-LV" altLang="lv-LV"/>
          </a:p>
        </p:txBody>
      </p:sp>
      <p:sp>
        <p:nvSpPr>
          <p:cNvPr id="9" name="Slide Number Placeholder 8">
            <a:extLst>
              <a:ext uri="{FF2B5EF4-FFF2-40B4-BE49-F238E27FC236}">
                <a16:creationId xmlns:a16="http://schemas.microsoft.com/office/drawing/2014/main" id="{FDF0A53A-FCB7-6490-FF66-4BD36E5C154D}"/>
              </a:ext>
            </a:extLst>
          </p:cNvPr>
          <p:cNvSpPr>
            <a:spLocks noGrp="1"/>
          </p:cNvSpPr>
          <p:nvPr>
            <p:ph type="sldNum" sz="quarter" idx="12"/>
          </p:nvPr>
        </p:nvSpPr>
        <p:spPr/>
        <p:txBody>
          <a:bodyPr/>
          <a:lstStyle>
            <a:lvl1pPr>
              <a:defRPr/>
            </a:lvl1pPr>
          </a:lstStyle>
          <a:p>
            <a:r>
              <a:rPr lang="lv-LV" altLang="lv-LV"/>
              <a:t>Andris Miglavs        </a:t>
            </a:r>
            <a:fld id="{660F17A1-84E1-4152-BAAD-82021CF38FF9}" type="slidenum">
              <a:rPr lang="lv-LV" altLang="lv-LV"/>
              <a:pPr/>
              <a:t>‹#›</a:t>
            </a:fld>
            <a:endParaRPr lang="lv-LV" altLang="lv-LV"/>
          </a:p>
        </p:txBody>
      </p:sp>
    </p:spTree>
    <p:extLst>
      <p:ext uri="{BB962C8B-B14F-4D97-AF65-F5344CB8AC3E}">
        <p14:creationId xmlns:p14="http://schemas.microsoft.com/office/powerpoint/2010/main" val="2726506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83AF0-14E9-F5E1-176A-461E5DC4015B}"/>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1AF11E60-2CE2-7DB4-4025-CE7714D67DAC}"/>
              </a:ext>
            </a:extLst>
          </p:cNvPr>
          <p:cNvSpPr>
            <a:spLocks noGrp="1"/>
          </p:cNvSpPr>
          <p:nvPr>
            <p:ph type="dt" sz="half" idx="10"/>
          </p:nvPr>
        </p:nvSpPr>
        <p:spPr/>
        <p:txBody>
          <a:bodyPr/>
          <a:lstStyle>
            <a:lvl1pPr>
              <a:defRPr/>
            </a:lvl1pPr>
          </a:lstStyle>
          <a:p>
            <a:r>
              <a:rPr lang="lv-LV" altLang="lv-LV"/>
              <a:t>2000.02.10.</a:t>
            </a:r>
          </a:p>
        </p:txBody>
      </p:sp>
      <p:sp>
        <p:nvSpPr>
          <p:cNvPr id="4" name="Footer Placeholder 3">
            <a:extLst>
              <a:ext uri="{FF2B5EF4-FFF2-40B4-BE49-F238E27FC236}">
                <a16:creationId xmlns:a16="http://schemas.microsoft.com/office/drawing/2014/main" id="{3DFDD71D-250C-343A-72E1-D90641BEB717}"/>
              </a:ext>
            </a:extLst>
          </p:cNvPr>
          <p:cNvSpPr>
            <a:spLocks noGrp="1"/>
          </p:cNvSpPr>
          <p:nvPr>
            <p:ph type="ftr" sz="quarter" idx="11"/>
          </p:nvPr>
        </p:nvSpPr>
        <p:spPr/>
        <p:txBody>
          <a:bodyPr/>
          <a:lstStyle>
            <a:lvl3pPr lvl="2">
              <a:defRPr/>
            </a:lvl3pPr>
          </a:lstStyle>
          <a:p>
            <a:pPr lvl="2"/>
            <a:endParaRPr lang="lv-LV" altLang="lv-LV"/>
          </a:p>
        </p:txBody>
      </p:sp>
      <p:sp>
        <p:nvSpPr>
          <p:cNvPr id="5" name="Slide Number Placeholder 4">
            <a:extLst>
              <a:ext uri="{FF2B5EF4-FFF2-40B4-BE49-F238E27FC236}">
                <a16:creationId xmlns:a16="http://schemas.microsoft.com/office/drawing/2014/main" id="{111CCF2D-42A6-C28D-AAF0-FD05C78AD23A}"/>
              </a:ext>
            </a:extLst>
          </p:cNvPr>
          <p:cNvSpPr>
            <a:spLocks noGrp="1"/>
          </p:cNvSpPr>
          <p:nvPr>
            <p:ph type="sldNum" sz="quarter" idx="12"/>
          </p:nvPr>
        </p:nvSpPr>
        <p:spPr/>
        <p:txBody>
          <a:bodyPr/>
          <a:lstStyle>
            <a:lvl1pPr>
              <a:defRPr/>
            </a:lvl1pPr>
          </a:lstStyle>
          <a:p>
            <a:r>
              <a:rPr lang="lv-LV" altLang="lv-LV"/>
              <a:t>Andris Miglavs        </a:t>
            </a:r>
            <a:fld id="{C036119A-CAFF-491A-8595-B3B5251B4143}" type="slidenum">
              <a:rPr lang="lv-LV" altLang="lv-LV"/>
              <a:pPr/>
              <a:t>‹#›</a:t>
            </a:fld>
            <a:endParaRPr lang="lv-LV" altLang="lv-LV"/>
          </a:p>
        </p:txBody>
      </p:sp>
    </p:spTree>
    <p:extLst>
      <p:ext uri="{BB962C8B-B14F-4D97-AF65-F5344CB8AC3E}">
        <p14:creationId xmlns:p14="http://schemas.microsoft.com/office/powerpoint/2010/main" val="2851013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9412D4-F5C5-56E4-5DD7-9C66739DB63D}"/>
              </a:ext>
            </a:extLst>
          </p:cNvPr>
          <p:cNvSpPr>
            <a:spLocks noGrp="1"/>
          </p:cNvSpPr>
          <p:nvPr>
            <p:ph type="dt" sz="half" idx="10"/>
          </p:nvPr>
        </p:nvSpPr>
        <p:spPr/>
        <p:txBody>
          <a:bodyPr/>
          <a:lstStyle>
            <a:lvl1pPr>
              <a:defRPr/>
            </a:lvl1pPr>
          </a:lstStyle>
          <a:p>
            <a:r>
              <a:rPr lang="lv-LV" altLang="lv-LV"/>
              <a:t>2000.02.10.</a:t>
            </a:r>
          </a:p>
        </p:txBody>
      </p:sp>
      <p:sp>
        <p:nvSpPr>
          <p:cNvPr id="3" name="Footer Placeholder 2">
            <a:extLst>
              <a:ext uri="{FF2B5EF4-FFF2-40B4-BE49-F238E27FC236}">
                <a16:creationId xmlns:a16="http://schemas.microsoft.com/office/drawing/2014/main" id="{33FFAC13-A284-B01B-C75B-6DD7107EE02E}"/>
              </a:ext>
            </a:extLst>
          </p:cNvPr>
          <p:cNvSpPr>
            <a:spLocks noGrp="1"/>
          </p:cNvSpPr>
          <p:nvPr>
            <p:ph type="ftr" sz="quarter" idx="11"/>
          </p:nvPr>
        </p:nvSpPr>
        <p:spPr/>
        <p:txBody>
          <a:bodyPr/>
          <a:lstStyle>
            <a:lvl3pPr lvl="2">
              <a:defRPr/>
            </a:lvl3pPr>
          </a:lstStyle>
          <a:p>
            <a:pPr lvl="2"/>
            <a:endParaRPr lang="lv-LV" altLang="lv-LV"/>
          </a:p>
        </p:txBody>
      </p:sp>
      <p:sp>
        <p:nvSpPr>
          <p:cNvPr id="4" name="Slide Number Placeholder 3">
            <a:extLst>
              <a:ext uri="{FF2B5EF4-FFF2-40B4-BE49-F238E27FC236}">
                <a16:creationId xmlns:a16="http://schemas.microsoft.com/office/drawing/2014/main" id="{402B5791-4EE6-499F-E518-5FE08F1B050F}"/>
              </a:ext>
            </a:extLst>
          </p:cNvPr>
          <p:cNvSpPr>
            <a:spLocks noGrp="1"/>
          </p:cNvSpPr>
          <p:nvPr>
            <p:ph type="sldNum" sz="quarter" idx="12"/>
          </p:nvPr>
        </p:nvSpPr>
        <p:spPr/>
        <p:txBody>
          <a:bodyPr/>
          <a:lstStyle>
            <a:lvl1pPr>
              <a:defRPr/>
            </a:lvl1pPr>
          </a:lstStyle>
          <a:p>
            <a:r>
              <a:rPr lang="lv-LV" altLang="lv-LV"/>
              <a:t>Andris Miglavs        </a:t>
            </a:r>
            <a:fld id="{3760B910-E9D7-4481-83E2-83B36A04FB80}" type="slidenum">
              <a:rPr lang="lv-LV" altLang="lv-LV"/>
              <a:pPr/>
              <a:t>‹#›</a:t>
            </a:fld>
            <a:endParaRPr lang="lv-LV" altLang="lv-LV"/>
          </a:p>
        </p:txBody>
      </p:sp>
    </p:spTree>
    <p:extLst>
      <p:ext uri="{BB962C8B-B14F-4D97-AF65-F5344CB8AC3E}">
        <p14:creationId xmlns:p14="http://schemas.microsoft.com/office/powerpoint/2010/main" val="3923171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D2CFC-2F21-9A08-2167-BB919434B85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146F3BFB-675F-C073-5D9A-CB0115D1CAD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E9E85EFB-598D-3A25-4D3B-9893FF0E691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9CFA02-E6FE-0359-A1A7-80C44F9FA641}"/>
              </a:ext>
            </a:extLst>
          </p:cNvPr>
          <p:cNvSpPr>
            <a:spLocks noGrp="1"/>
          </p:cNvSpPr>
          <p:nvPr>
            <p:ph type="dt" sz="half" idx="10"/>
          </p:nvPr>
        </p:nvSpPr>
        <p:spPr/>
        <p:txBody>
          <a:bodyPr/>
          <a:lstStyle>
            <a:lvl1pPr>
              <a:defRPr/>
            </a:lvl1pPr>
          </a:lstStyle>
          <a:p>
            <a:r>
              <a:rPr lang="lv-LV" altLang="lv-LV"/>
              <a:t>2000.02.10.</a:t>
            </a:r>
          </a:p>
        </p:txBody>
      </p:sp>
      <p:sp>
        <p:nvSpPr>
          <p:cNvPr id="6" name="Footer Placeholder 5">
            <a:extLst>
              <a:ext uri="{FF2B5EF4-FFF2-40B4-BE49-F238E27FC236}">
                <a16:creationId xmlns:a16="http://schemas.microsoft.com/office/drawing/2014/main" id="{C53346C9-02BA-6705-8B50-F066094F884A}"/>
              </a:ext>
            </a:extLst>
          </p:cNvPr>
          <p:cNvSpPr>
            <a:spLocks noGrp="1"/>
          </p:cNvSpPr>
          <p:nvPr>
            <p:ph type="ftr" sz="quarter" idx="11"/>
          </p:nvPr>
        </p:nvSpPr>
        <p:spPr/>
        <p:txBody>
          <a:bodyPr/>
          <a:lstStyle>
            <a:lvl3pPr lvl="2">
              <a:defRPr/>
            </a:lvl3pPr>
          </a:lstStyle>
          <a:p>
            <a:pPr lvl="2"/>
            <a:endParaRPr lang="lv-LV" altLang="lv-LV"/>
          </a:p>
        </p:txBody>
      </p:sp>
      <p:sp>
        <p:nvSpPr>
          <p:cNvPr id="7" name="Slide Number Placeholder 6">
            <a:extLst>
              <a:ext uri="{FF2B5EF4-FFF2-40B4-BE49-F238E27FC236}">
                <a16:creationId xmlns:a16="http://schemas.microsoft.com/office/drawing/2014/main" id="{0A17524E-8815-F6AA-268B-C6B416C09E16}"/>
              </a:ext>
            </a:extLst>
          </p:cNvPr>
          <p:cNvSpPr>
            <a:spLocks noGrp="1"/>
          </p:cNvSpPr>
          <p:nvPr>
            <p:ph type="sldNum" sz="quarter" idx="12"/>
          </p:nvPr>
        </p:nvSpPr>
        <p:spPr/>
        <p:txBody>
          <a:bodyPr/>
          <a:lstStyle>
            <a:lvl1pPr>
              <a:defRPr/>
            </a:lvl1pPr>
          </a:lstStyle>
          <a:p>
            <a:r>
              <a:rPr lang="lv-LV" altLang="lv-LV"/>
              <a:t>Andris Miglavs        </a:t>
            </a:r>
            <a:fld id="{E6255D33-A2E1-418B-A9E6-088F082C0375}" type="slidenum">
              <a:rPr lang="lv-LV" altLang="lv-LV"/>
              <a:pPr/>
              <a:t>‹#›</a:t>
            </a:fld>
            <a:endParaRPr lang="lv-LV" altLang="lv-LV"/>
          </a:p>
        </p:txBody>
      </p:sp>
    </p:spTree>
    <p:extLst>
      <p:ext uri="{BB962C8B-B14F-4D97-AF65-F5344CB8AC3E}">
        <p14:creationId xmlns:p14="http://schemas.microsoft.com/office/powerpoint/2010/main" val="4216369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12E00-C71D-C5D7-3239-2E7FBF4D11B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2A82B356-699F-B785-FA51-5B1344DBE9A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206E9436-E412-4390-1BDD-AAE33C4E75D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39512D-26B1-A6FF-C85A-C58ED9026F34}"/>
              </a:ext>
            </a:extLst>
          </p:cNvPr>
          <p:cNvSpPr>
            <a:spLocks noGrp="1"/>
          </p:cNvSpPr>
          <p:nvPr>
            <p:ph type="dt" sz="half" idx="10"/>
          </p:nvPr>
        </p:nvSpPr>
        <p:spPr/>
        <p:txBody>
          <a:bodyPr/>
          <a:lstStyle>
            <a:lvl1pPr>
              <a:defRPr/>
            </a:lvl1pPr>
          </a:lstStyle>
          <a:p>
            <a:r>
              <a:rPr lang="lv-LV" altLang="lv-LV"/>
              <a:t>2000.02.10.</a:t>
            </a:r>
          </a:p>
        </p:txBody>
      </p:sp>
      <p:sp>
        <p:nvSpPr>
          <p:cNvPr id="6" name="Footer Placeholder 5">
            <a:extLst>
              <a:ext uri="{FF2B5EF4-FFF2-40B4-BE49-F238E27FC236}">
                <a16:creationId xmlns:a16="http://schemas.microsoft.com/office/drawing/2014/main" id="{83EF4623-277B-8FE9-2F04-27032A3C9599}"/>
              </a:ext>
            </a:extLst>
          </p:cNvPr>
          <p:cNvSpPr>
            <a:spLocks noGrp="1"/>
          </p:cNvSpPr>
          <p:nvPr>
            <p:ph type="ftr" sz="quarter" idx="11"/>
          </p:nvPr>
        </p:nvSpPr>
        <p:spPr/>
        <p:txBody>
          <a:bodyPr/>
          <a:lstStyle>
            <a:lvl3pPr lvl="2">
              <a:defRPr/>
            </a:lvl3pPr>
          </a:lstStyle>
          <a:p>
            <a:pPr lvl="2"/>
            <a:endParaRPr lang="lv-LV" altLang="lv-LV"/>
          </a:p>
        </p:txBody>
      </p:sp>
      <p:sp>
        <p:nvSpPr>
          <p:cNvPr id="7" name="Slide Number Placeholder 6">
            <a:extLst>
              <a:ext uri="{FF2B5EF4-FFF2-40B4-BE49-F238E27FC236}">
                <a16:creationId xmlns:a16="http://schemas.microsoft.com/office/drawing/2014/main" id="{405E981D-0D0C-0684-0DBE-55BD58533CAB}"/>
              </a:ext>
            </a:extLst>
          </p:cNvPr>
          <p:cNvSpPr>
            <a:spLocks noGrp="1"/>
          </p:cNvSpPr>
          <p:nvPr>
            <p:ph type="sldNum" sz="quarter" idx="12"/>
          </p:nvPr>
        </p:nvSpPr>
        <p:spPr/>
        <p:txBody>
          <a:bodyPr/>
          <a:lstStyle>
            <a:lvl1pPr>
              <a:defRPr/>
            </a:lvl1pPr>
          </a:lstStyle>
          <a:p>
            <a:r>
              <a:rPr lang="lv-LV" altLang="lv-LV"/>
              <a:t>Andris Miglavs        </a:t>
            </a:r>
            <a:fld id="{8F6E7CDF-4EF3-49BC-B64E-22DC828370F7}" type="slidenum">
              <a:rPr lang="lv-LV" altLang="lv-LV"/>
              <a:pPr/>
              <a:t>‹#›</a:t>
            </a:fld>
            <a:endParaRPr lang="lv-LV" altLang="lv-LV"/>
          </a:p>
        </p:txBody>
      </p:sp>
    </p:spTree>
    <p:extLst>
      <p:ext uri="{BB962C8B-B14F-4D97-AF65-F5344CB8AC3E}">
        <p14:creationId xmlns:p14="http://schemas.microsoft.com/office/powerpoint/2010/main" val="2034570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gradFill rotWithShape="0">
          <a:gsLst>
            <a:gs pos="0">
              <a:schemeClr val="bg1"/>
            </a:gs>
            <a:gs pos="100000">
              <a:schemeClr val="bg1">
                <a:gamma/>
                <a:tint val="36471"/>
                <a:invGamma/>
              </a:schemeClr>
            </a:gs>
          </a:gsLst>
          <a:lin ang="5400000" scaled="1"/>
        </a:gradFill>
        <a:effectLst/>
      </p:bgPr>
    </p:bg>
    <p:spTree>
      <p:nvGrpSpPr>
        <p:cNvPr id="1" name=""/>
        <p:cNvGrpSpPr/>
        <p:nvPr/>
      </p:nvGrpSpPr>
      <p:grpSpPr>
        <a:xfrm>
          <a:off x="0" y="0"/>
          <a:ext cx="0" cy="0"/>
          <a:chOff x="0" y="0"/>
          <a:chExt cx="0" cy="0"/>
        </a:xfrm>
      </p:grpSpPr>
      <p:grpSp>
        <p:nvGrpSpPr>
          <p:cNvPr id="1038" name="Group 14">
            <a:extLst>
              <a:ext uri="{FF2B5EF4-FFF2-40B4-BE49-F238E27FC236}">
                <a16:creationId xmlns:a16="http://schemas.microsoft.com/office/drawing/2014/main" id="{5D1EA09E-F8F9-7907-628F-A12CD09D2574}"/>
              </a:ext>
            </a:extLst>
          </p:cNvPr>
          <p:cNvGrpSpPr>
            <a:grpSpLocks/>
          </p:cNvGrpSpPr>
          <p:nvPr/>
        </p:nvGrpSpPr>
        <p:grpSpPr bwMode="auto">
          <a:xfrm>
            <a:off x="381000" y="304800"/>
            <a:ext cx="8383588" cy="6022975"/>
            <a:chOff x="240" y="192"/>
            <a:chExt cx="5281" cy="3794"/>
          </a:xfrm>
        </p:grpSpPr>
        <p:grpSp>
          <p:nvGrpSpPr>
            <p:cNvPr id="1029" name="Group 5">
              <a:extLst>
                <a:ext uri="{FF2B5EF4-FFF2-40B4-BE49-F238E27FC236}">
                  <a16:creationId xmlns:a16="http://schemas.microsoft.com/office/drawing/2014/main" id="{97E64334-1F47-E21B-024C-B99414DD1509}"/>
                </a:ext>
              </a:extLst>
            </p:cNvPr>
            <p:cNvGrpSpPr>
              <a:grpSpLocks/>
            </p:cNvGrpSpPr>
            <p:nvPr/>
          </p:nvGrpSpPr>
          <p:grpSpPr bwMode="auto">
            <a:xfrm>
              <a:off x="240" y="1008"/>
              <a:ext cx="5281" cy="2978"/>
              <a:chOff x="240" y="1008"/>
              <a:chExt cx="5281" cy="2978"/>
            </a:xfrm>
          </p:grpSpPr>
          <p:sp>
            <p:nvSpPr>
              <p:cNvPr id="1026" name="Rectangle 2">
                <a:extLst>
                  <a:ext uri="{FF2B5EF4-FFF2-40B4-BE49-F238E27FC236}">
                    <a16:creationId xmlns:a16="http://schemas.microsoft.com/office/drawing/2014/main" id="{9625E8FC-BD0F-1879-C9B9-FBEB06F6180C}"/>
                  </a:ext>
                </a:extLst>
              </p:cNvPr>
              <p:cNvSpPr>
                <a:spLocks noChangeArrowheads="1"/>
              </p:cNvSpPr>
              <p:nvPr/>
            </p:nvSpPr>
            <p:spPr bwMode="ltGray">
              <a:xfrm>
                <a:off x="245" y="1010"/>
                <a:ext cx="5269" cy="2976"/>
              </a:xfrm>
              <a:prstGeom prst="rect">
                <a:avLst/>
              </a:prstGeom>
              <a:solidFill>
                <a:srgbClr val="EAEAEA">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v-LV"/>
              </a:p>
            </p:txBody>
          </p:sp>
          <p:sp>
            <p:nvSpPr>
              <p:cNvPr id="1027" name="Freeform 3">
                <a:extLst>
                  <a:ext uri="{FF2B5EF4-FFF2-40B4-BE49-F238E27FC236}">
                    <a16:creationId xmlns:a16="http://schemas.microsoft.com/office/drawing/2014/main" id="{003ABE56-6D70-961C-4138-4FE17F2D9268}"/>
                  </a:ext>
                </a:extLst>
              </p:cNvPr>
              <p:cNvSpPr>
                <a:spLocks/>
              </p:cNvSpPr>
              <p:nvPr/>
            </p:nvSpPr>
            <p:spPr bwMode="ltGray">
              <a:xfrm>
                <a:off x="240" y="1008"/>
                <a:ext cx="5269" cy="2977"/>
              </a:xfrm>
              <a:custGeom>
                <a:avLst/>
                <a:gdLst>
                  <a:gd name="T0" fmla="*/ 5268 w 5269"/>
                  <a:gd name="T1" fmla="*/ 0 h 2977"/>
                  <a:gd name="T2" fmla="*/ 0 w 5269"/>
                  <a:gd name="T3" fmla="*/ 0 h 2977"/>
                  <a:gd name="T4" fmla="*/ 0 w 5269"/>
                  <a:gd name="T5" fmla="*/ 2976 h 2977"/>
                </a:gdLst>
                <a:ahLst/>
                <a:cxnLst>
                  <a:cxn ang="0">
                    <a:pos x="T0" y="T1"/>
                  </a:cxn>
                  <a:cxn ang="0">
                    <a:pos x="T2" y="T3"/>
                  </a:cxn>
                  <a:cxn ang="0">
                    <a:pos x="T4" y="T5"/>
                  </a:cxn>
                </a:cxnLst>
                <a:rect l="0" t="0" r="r" b="b"/>
                <a:pathLst>
                  <a:path w="5269" h="2977">
                    <a:moveTo>
                      <a:pt x="5268" y="0"/>
                    </a:moveTo>
                    <a:lnTo>
                      <a:pt x="0" y="0"/>
                    </a:lnTo>
                    <a:lnTo>
                      <a:pt x="0" y="2976"/>
                    </a:lnTo>
                  </a:path>
                </a:pathLst>
              </a:custGeom>
              <a:noFill/>
              <a:ln w="12700" cap="rnd" cmpd="sng">
                <a:solidFill>
                  <a:srgbClr val="B2B2B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v-LV"/>
              </a:p>
            </p:txBody>
          </p:sp>
          <p:sp>
            <p:nvSpPr>
              <p:cNvPr id="1028" name="Freeform 4">
                <a:extLst>
                  <a:ext uri="{FF2B5EF4-FFF2-40B4-BE49-F238E27FC236}">
                    <a16:creationId xmlns:a16="http://schemas.microsoft.com/office/drawing/2014/main" id="{66BEB321-B679-E975-49A9-25FAE3C03A92}"/>
                  </a:ext>
                </a:extLst>
              </p:cNvPr>
              <p:cNvSpPr>
                <a:spLocks/>
              </p:cNvSpPr>
              <p:nvPr/>
            </p:nvSpPr>
            <p:spPr bwMode="ltGray">
              <a:xfrm>
                <a:off x="252" y="1008"/>
                <a:ext cx="5269" cy="2977"/>
              </a:xfrm>
              <a:custGeom>
                <a:avLst/>
                <a:gdLst>
                  <a:gd name="T0" fmla="*/ 5268 w 5269"/>
                  <a:gd name="T1" fmla="*/ 0 h 2977"/>
                  <a:gd name="T2" fmla="*/ 5268 w 5269"/>
                  <a:gd name="T3" fmla="*/ 2976 h 2977"/>
                  <a:gd name="T4" fmla="*/ 0 w 5269"/>
                  <a:gd name="T5" fmla="*/ 2976 h 2977"/>
                </a:gdLst>
                <a:ahLst/>
                <a:cxnLst>
                  <a:cxn ang="0">
                    <a:pos x="T0" y="T1"/>
                  </a:cxn>
                  <a:cxn ang="0">
                    <a:pos x="T2" y="T3"/>
                  </a:cxn>
                  <a:cxn ang="0">
                    <a:pos x="T4" y="T5"/>
                  </a:cxn>
                </a:cxnLst>
                <a:rect l="0" t="0" r="r" b="b"/>
                <a:pathLst>
                  <a:path w="5269" h="2977">
                    <a:moveTo>
                      <a:pt x="5268" y="0"/>
                    </a:moveTo>
                    <a:lnTo>
                      <a:pt x="5268" y="2976"/>
                    </a:lnTo>
                    <a:lnTo>
                      <a:pt x="0" y="2976"/>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v-LV"/>
              </a:p>
            </p:txBody>
          </p:sp>
        </p:grpSp>
        <p:grpSp>
          <p:nvGrpSpPr>
            <p:cNvPr id="1033" name="Group 9">
              <a:extLst>
                <a:ext uri="{FF2B5EF4-FFF2-40B4-BE49-F238E27FC236}">
                  <a16:creationId xmlns:a16="http://schemas.microsoft.com/office/drawing/2014/main" id="{1E42E8ED-B62A-915C-548F-49571DA4B6E2}"/>
                </a:ext>
              </a:extLst>
            </p:cNvPr>
            <p:cNvGrpSpPr>
              <a:grpSpLocks/>
            </p:cNvGrpSpPr>
            <p:nvPr/>
          </p:nvGrpSpPr>
          <p:grpSpPr bwMode="auto">
            <a:xfrm>
              <a:off x="336" y="1103"/>
              <a:ext cx="97" cy="2785"/>
              <a:chOff x="336" y="1103"/>
              <a:chExt cx="97" cy="2785"/>
            </a:xfrm>
          </p:grpSpPr>
          <p:sp useBgFill="1">
            <p:nvSpPr>
              <p:cNvPr id="1030" name="Rectangle 6">
                <a:extLst>
                  <a:ext uri="{FF2B5EF4-FFF2-40B4-BE49-F238E27FC236}">
                    <a16:creationId xmlns:a16="http://schemas.microsoft.com/office/drawing/2014/main" id="{FBF2F9D0-DA8E-934C-E6A3-11E5A4AA87CC}"/>
                  </a:ext>
                </a:extLst>
              </p:cNvPr>
              <p:cNvSpPr>
                <a:spLocks noChangeArrowheads="1"/>
              </p:cNvSpPr>
              <p:nvPr/>
            </p:nvSpPr>
            <p:spPr bwMode="ltGray">
              <a:xfrm>
                <a:off x="336" y="1104"/>
                <a:ext cx="96" cy="2784"/>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v-LV"/>
              </a:p>
            </p:txBody>
          </p:sp>
          <p:sp>
            <p:nvSpPr>
              <p:cNvPr id="1031" name="Freeform 7">
                <a:extLst>
                  <a:ext uri="{FF2B5EF4-FFF2-40B4-BE49-F238E27FC236}">
                    <a16:creationId xmlns:a16="http://schemas.microsoft.com/office/drawing/2014/main" id="{4BC94A8A-E9EC-E107-AC3F-AC0AF25E58CF}"/>
                  </a:ext>
                </a:extLst>
              </p:cNvPr>
              <p:cNvSpPr>
                <a:spLocks/>
              </p:cNvSpPr>
              <p:nvPr/>
            </p:nvSpPr>
            <p:spPr bwMode="ltGray">
              <a:xfrm>
                <a:off x="336" y="1103"/>
                <a:ext cx="97" cy="2785"/>
              </a:xfrm>
              <a:custGeom>
                <a:avLst/>
                <a:gdLst>
                  <a:gd name="T0" fmla="*/ 0 w 97"/>
                  <a:gd name="T1" fmla="*/ 2784 h 2785"/>
                  <a:gd name="T2" fmla="*/ 96 w 97"/>
                  <a:gd name="T3" fmla="*/ 2784 h 2785"/>
                  <a:gd name="T4" fmla="*/ 96 w 97"/>
                  <a:gd name="T5" fmla="*/ 0 h 2785"/>
                </a:gdLst>
                <a:ahLst/>
                <a:cxnLst>
                  <a:cxn ang="0">
                    <a:pos x="T0" y="T1"/>
                  </a:cxn>
                  <a:cxn ang="0">
                    <a:pos x="T2" y="T3"/>
                  </a:cxn>
                  <a:cxn ang="0">
                    <a:pos x="T4" y="T5"/>
                  </a:cxn>
                </a:cxnLst>
                <a:rect l="0" t="0" r="r" b="b"/>
                <a:pathLst>
                  <a:path w="97" h="2785">
                    <a:moveTo>
                      <a:pt x="0" y="2784"/>
                    </a:moveTo>
                    <a:lnTo>
                      <a:pt x="96" y="2784"/>
                    </a:lnTo>
                    <a:lnTo>
                      <a:pt x="96" y="0"/>
                    </a:lnTo>
                  </a:path>
                </a:pathLst>
              </a:custGeom>
              <a:noFill/>
              <a:ln w="12700" cap="rnd" cmpd="sng">
                <a:solidFill>
                  <a:srgbClr val="B2B2B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v-LV"/>
              </a:p>
            </p:txBody>
          </p:sp>
          <p:sp>
            <p:nvSpPr>
              <p:cNvPr id="1032" name="Freeform 8">
                <a:extLst>
                  <a:ext uri="{FF2B5EF4-FFF2-40B4-BE49-F238E27FC236}">
                    <a16:creationId xmlns:a16="http://schemas.microsoft.com/office/drawing/2014/main" id="{7079CE1A-EAF9-E628-634B-213A0C015729}"/>
                  </a:ext>
                </a:extLst>
              </p:cNvPr>
              <p:cNvSpPr>
                <a:spLocks/>
              </p:cNvSpPr>
              <p:nvPr/>
            </p:nvSpPr>
            <p:spPr bwMode="ltGray">
              <a:xfrm>
                <a:off x="336" y="1103"/>
                <a:ext cx="97" cy="2785"/>
              </a:xfrm>
              <a:custGeom>
                <a:avLst/>
                <a:gdLst>
                  <a:gd name="T0" fmla="*/ 0 w 97"/>
                  <a:gd name="T1" fmla="*/ 2784 h 2785"/>
                  <a:gd name="T2" fmla="*/ 0 w 97"/>
                  <a:gd name="T3" fmla="*/ 0 h 2785"/>
                  <a:gd name="T4" fmla="*/ 96 w 97"/>
                  <a:gd name="T5" fmla="*/ 0 h 2785"/>
                </a:gdLst>
                <a:ahLst/>
                <a:cxnLst>
                  <a:cxn ang="0">
                    <a:pos x="T0" y="T1"/>
                  </a:cxn>
                  <a:cxn ang="0">
                    <a:pos x="T2" y="T3"/>
                  </a:cxn>
                  <a:cxn ang="0">
                    <a:pos x="T4" y="T5"/>
                  </a:cxn>
                </a:cxnLst>
                <a:rect l="0" t="0" r="r" b="b"/>
                <a:pathLst>
                  <a:path w="97" h="2785">
                    <a:moveTo>
                      <a:pt x="0" y="2784"/>
                    </a:moveTo>
                    <a:lnTo>
                      <a:pt x="0" y="0"/>
                    </a:lnTo>
                    <a:lnTo>
                      <a:pt x="96" y="0"/>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v-LV"/>
              </a:p>
            </p:txBody>
          </p:sp>
        </p:grpSp>
        <p:grpSp>
          <p:nvGrpSpPr>
            <p:cNvPr id="1037" name="Group 13">
              <a:extLst>
                <a:ext uri="{FF2B5EF4-FFF2-40B4-BE49-F238E27FC236}">
                  <a16:creationId xmlns:a16="http://schemas.microsoft.com/office/drawing/2014/main" id="{66140E75-4FFF-9214-07F9-AA11612DF5BF}"/>
                </a:ext>
              </a:extLst>
            </p:cNvPr>
            <p:cNvGrpSpPr>
              <a:grpSpLocks/>
            </p:cNvGrpSpPr>
            <p:nvPr/>
          </p:nvGrpSpPr>
          <p:grpSpPr bwMode="auto">
            <a:xfrm>
              <a:off x="240" y="192"/>
              <a:ext cx="193" cy="721"/>
              <a:chOff x="240" y="192"/>
              <a:chExt cx="193" cy="721"/>
            </a:xfrm>
          </p:grpSpPr>
          <p:sp>
            <p:nvSpPr>
              <p:cNvPr id="1034" name="Rectangle 10">
                <a:extLst>
                  <a:ext uri="{FF2B5EF4-FFF2-40B4-BE49-F238E27FC236}">
                    <a16:creationId xmlns:a16="http://schemas.microsoft.com/office/drawing/2014/main" id="{63AA6844-A446-C158-DDF3-31AA1A9A06CE}"/>
                  </a:ext>
                </a:extLst>
              </p:cNvPr>
              <p:cNvSpPr>
                <a:spLocks noChangeArrowheads="1"/>
              </p:cNvSpPr>
              <p:nvPr/>
            </p:nvSpPr>
            <p:spPr bwMode="ltGray">
              <a:xfrm>
                <a:off x="240" y="192"/>
                <a:ext cx="192" cy="720"/>
              </a:xfrm>
              <a:prstGeom prst="rect">
                <a:avLst/>
              </a:prstGeom>
              <a:solidFill>
                <a:srgbClr val="EAEAEA">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lv-LV"/>
              </a:p>
            </p:txBody>
          </p:sp>
          <p:sp>
            <p:nvSpPr>
              <p:cNvPr id="1035" name="Freeform 11">
                <a:extLst>
                  <a:ext uri="{FF2B5EF4-FFF2-40B4-BE49-F238E27FC236}">
                    <a16:creationId xmlns:a16="http://schemas.microsoft.com/office/drawing/2014/main" id="{2B2497E1-E961-538E-C0EB-BD72B8FA2E41}"/>
                  </a:ext>
                </a:extLst>
              </p:cNvPr>
              <p:cNvSpPr>
                <a:spLocks/>
              </p:cNvSpPr>
              <p:nvPr/>
            </p:nvSpPr>
            <p:spPr bwMode="ltGray">
              <a:xfrm>
                <a:off x="240" y="192"/>
                <a:ext cx="193" cy="721"/>
              </a:xfrm>
              <a:custGeom>
                <a:avLst/>
                <a:gdLst>
                  <a:gd name="T0" fmla="*/ 192 w 193"/>
                  <a:gd name="T1" fmla="*/ 0 h 721"/>
                  <a:gd name="T2" fmla="*/ 0 w 193"/>
                  <a:gd name="T3" fmla="*/ 0 h 721"/>
                  <a:gd name="T4" fmla="*/ 0 w 193"/>
                  <a:gd name="T5" fmla="*/ 720 h 721"/>
                </a:gdLst>
                <a:ahLst/>
                <a:cxnLst>
                  <a:cxn ang="0">
                    <a:pos x="T0" y="T1"/>
                  </a:cxn>
                  <a:cxn ang="0">
                    <a:pos x="T2" y="T3"/>
                  </a:cxn>
                  <a:cxn ang="0">
                    <a:pos x="T4" y="T5"/>
                  </a:cxn>
                </a:cxnLst>
                <a:rect l="0" t="0" r="r" b="b"/>
                <a:pathLst>
                  <a:path w="193" h="721">
                    <a:moveTo>
                      <a:pt x="192" y="0"/>
                    </a:moveTo>
                    <a:lnTo>
                      <a:pt x="0" y="0"/>
                    </a:lnTo>
                    <a:lnTo>
                      <a:pt x="0" y="720"/>
                    </a:lnTo>
                  </a:path>
                </a:pathLst>
              </a:custGeom>
              <a:noFill/>
              <a:ln w="12700" cap="rnd" cmpd="sng">
                <a:solidFill>
                  <a:srgbClr val="B2B2B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v-LV"/>
              </a:p>
            </p:txBody>
          </p:sp>
          <p:sp>
            <p:nvSpPr>
              <p:cNvPr id="1036" name="Freeform 12">
                <a:extLst>
                  <a:ext uri="{FF2B5EF4-FFF2-40B4-BE49-F238E27FC236}">
                    <a16:creationId xmlns:a16="http://schemas.microsoft.com/office/drawing/2014/main" id="{60F5243E-9A62-4CD0-8BA7-89221CBB910F}"/>
                  </a:ext>
                </a:extLst>
              </p:cNvPr>
              <p:cNvSpPr>
                <a:spLocks/>
              </p:cNvSpPr>
              <p:nvPr/>
            </p:nvSpPr>
            <p:spPr bwMode="ltGray">
              <a:xfrm>
                <a:off x="240" y="192"/>
                <a:ext cx="193" cy="721"/>
              </a:xfrm>
              <a:custGeom>
                <a:avLst/>
                <a:gdLst>
                  <a:gd name="T0" fmla="*/ 192 w 193"/>
                  <a:gd name="T1" fmla="*/ 0 h 721"/>
                  <a:gd name="T2" fmla="*/ 192 w 193"/>
                  <a:gd name="T3" fmla="*/ 720 h 721"/>
                  <a:gd name="T4" fmla="*/ 0 w 193"/>
                  <a:gd name="T5" fmla="*/ 720 h 721"/>
                </a:gdLst>
                <a:ahLst/>
                <a:cxnLst>
                  <a:cxn ang="0">
                    <a:pos x="T0" y="T1"/>
                  </a:cxn>
                  <a:cxn ang="0">
                    <a:pos x="T2" y="T3"/>
                  </a:cxn>
                  <a:cxn ang="0">
                    <a:pos x="T4" y="T5"/>
                  </a:cxn>
                </a:cxnLst>
                <a:rect l="0" t="0" r="r" b="b"/>
                <a:pathLst>
                  <a:path w="193" h="721">
                    <a:moveTo>
                      <a:pt x="192" y="0"/>
                    </a:moveTo>
                    <a:lnTo>
                      <a:pt x="192" y="720"/>
                    </a:lnTo>
                    <a:lnTo>
                      <a:pt x="0" y="720"/>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v-LV"/>
              </a:p>
            </p:txBody>
          </p:sp>
        </p:grpSp>
      </p:grpSp>
      <p:sp>
        <p:nvSpPr>
          <p:cNvPr id="1039" name="Rectangle 15">
            <a:extLst>
              <a:ext uri="{FF2B5EF4-FFF2-40B4-BE49-F238E27FC236}">
                <a16:creationId xmlns:a16="http://schemas.microsoft.com/office/drawing/2014/main" id="{376F7D39-9984-1721-D196-CC16CA5FEA9B}"/>
              </a:ext>
            </a:extLst>
          </p:cNvPr>
          <p:cNvSpPr>
            <a:spLocks noGrp="1" noChangeArrowheads="1"/>
          </p:cNvSpPr>
          <p:nvPr>
            <p:ph type="title"/>
          </p:nvPr>
        </p:nvSpPr>
        <p:spPr bwMode="auto">
          <a:xfrm>
            <a:off x="838200" y="342900"/>
            <a:ext cx="7772400"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altLang="lv-LV"/>
              <a:t>Click to edit Master title style</a:t>
            </a:r>
          </a:p>
        </p:txBody>
      </p:sp>
      <p:sp>
        <p:nvSpPr>
          <p:cNvPr id="1040" name="Rectangle 16">
            <a:extLst>
              <a:ext uri="{FF2B5EF4-FFF2-40B4-BE49-F238E27FC236}">
                <a16:creationId xmlns:a16="http://schemas.microsoft.com/office/drawing/2014/main" id="{427B2C30-EC44-24A3-7CCD-38593426D271}"/>
              </a:ext>
            </a:extLst>
          </p:cNvPr>
          <p:cNvSpPr>
            <a:spLocks noGrp="1" noChangeArrowheads="1"/>
          </p:cNvSpPr>
          <p:nvPr>
            <p:ph type="body" idx="1"/>
          </p:nvPr>
        </p:nvSpPr>
        <p:spPr bwMode="auto">
          <a:xfrm>
            <a:off x="838200" y="1600200"/>
            <a:ext cx="7772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altLang="lv-LV"/>
              <a:t>Click to edit Master text styles</a:t>
            </a:r>
          </a:p>
          <a:p>
            <a:pPr lvl="1"/>
            <a:r>
              <a:rPr lang="en-GB" altLang="lv-LV"/>
              <a:t>Second Level</a:t>
            </a:r>
          </a:p>
          <a:p>
            <a:pPr lvl="2"/>
            <a:r>
              <a:rPr lang="en-GB" altLang="lv-LV"/>
              <a:t>Third Level</a:t>
            </a:r>
          </a:p>
          <a:p>
            <a:pPr lvl="3"/>
            <a:r>
              <a:rPr lang="en-GB" altLang="lv-LV"/>
              <a:t>Fourth Level</a:t>
            </a:r>
          </a:p>
        </p:txBody>
      </p:sp>
      <p:sp>
        <p:nvSpPr>
          <p:cNvPr id="1041" name="Rectangle 17">
            <a:extLst>
              <a:ext uri="{FF2B5EF4-FFF2-40B4-BE49-F238E27FC236}">
                <a16:creationId xmlns:a16="http://schemas.microsoft.com/office/drawing/2014/main" id="{CBA004B5-5659-E59D-0054-D0EB2B55AD02}"/>
              </a:ext>
            </a:extLst>
          </p:cNvPr>
          <p:cNvSpPr>
            <a:spLocks noGrp="1" noChangeArrowheads="1"/>
          </p:cNvSpPr>
          <p:nvPr>
            <p:ph type="dt" sz="half" idx="2"/>
          </p:nvPr>
        </p:nvSpPr>
        <p:spPr bwMode="auto">
          <a:xfrm>
            <a:off x="381000" y="63230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r>
              <a:rPr lang="lv-LV" altLang="lv-LV"/>
              <a:t>2000.02.10.</a:t>
            </a:r>
          </a:p>
        </p:txBody>
      </p:sp>
      <p:sp>
        <p:nvSpPr>
          <p:cNvPr id="1042" name="Rectangle 18">
            <a:extLst>
              <a:ext uri="{FF2B5EF4-FFF2-40B4-BE49-F238E27FC236}">
                <a16:creationId xmlns:a16="http://schemas.microsoft.com/office/drawing/2014/main" id="{CE9A6C84-C9A7-6166-4943-AAA24373F021}"/>
              </a:ext>
            </a:extLst>
          </p:cNvPr>
          <p:cNvSpPr>
            <a:spLocks noGrp="1" noChangeArrowheads="1"/>
          </p:cNvSpPr>
          <p:nvPr>
            <p:ph type="ftr" sz="quarter" idx="3"/>
          </p:nvPr>
        </p:nvSpPr>
        <p:spPr bwMode="auto">
          <a:xfrm>
            <a:off x="3124200" y="632301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3pPr lvl="2" algn="ctr">
              <a:defRPr sz="1400"/>
            </a:lvl3pPr>
          </a:lstStyle>
          <a:p>
            <a:pPr lvl="2"/>
            <a:endParaRPr lang="lv-LV" altLang="lv-LV"/>
          </a:p>
        </p:txBody>
      </p:sp>
      <p:sp>
        <p:nvSpPr>
          <p:cNvPr id="1043" name="Rectangle 19">
            <a:extLst>
              <a:ext uri="{FF2B5EF4-FFF2-40B4-BE49-F238E27FC236}">
                <a16:creationId xmlns:a16="http://schemas.microsoft.com/office/drawing/2014/main" id="{CD87AB2D-5098-8D26-60D5-9A8DB6B1E0D8}"/>
              </a:ext>
            </a:extLst>
          </p:cNvPr>
          <p:cNvSpPr>
            <a:spLocks noGrp="1" noChangeArrowheads="1"/>
          </p:cNvSpPr>
          <p:nvPr>
            <p:ph type="sldNum" sz="quarter" idx="4"/>
          </p:nvPr>
        </p:nvSpPr>
        <p:spPr bwMode="auto">
          <a:xfrm>
            <a:off x="6858000" y="63230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r>
              <a:rPr lang="lv-LV" altLang="lv-LV"/>
              <a:t>Andris Miglavs        </a:t>
            </a:r>
            <a:fld id="{5798DF3B-B45F-47AC-B69E-62FF2B07C70C}" type="slidenum">
              <a:rPr lang="lv-LV" altLang="lv-LV"/>
              <a:pPr/>
              <a:t>‹#›</a:t>
            </a:fld>
            <a:endParaRPr lang="lv-LV" alt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eaLnBrk="0" fontAlgn="base" hangingPunct="0">
        <a:spcBef>
          <a:spcPct val="0"/>
        </a:spcBef>
        <a:spcAft>
          <a:spcPct val="0"/>
        </a:spcAft>
        <a:defRPr sz="3200" b="1" kern="1200">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Times New Roman" panose="02020603050405020304" pitchFamily="18" charset="0"/>
        </a:defRPr>
      </a:lvl2pPr>
      <a:lvl3pPr algn="l" rtl="0" eaLnBrk="0" fontAlgn="base" hangingPunct="0">
        <a:spcBef>
          <a:spcPct val="0"/>
        </a:spcBef>
        <a:spcAft>
          <a:spcPct val="0"/>
        </a:spcAft>
        <a:defRPr sz="3200" b="1">
          <a:solidFill>
            <a:schemeClr val="tx2"/>
          </a:solidFill>
          <a:latin typeface="Times New Roman" panose="02020603050405020304" pitchFamily="18" charset="0"/>
        </a:defRPr>
      </a:lvl3pPr>
      <a:lvl4pPr algn="l" rtl="0" eaLnBrk="0" fontAlgn="base" hangingPunct="0">
        <a:spcBef>
          <a:spcPct val="0"/>
        </a:spcBef>
        <a:spcAft>
          <a:spcPct val="0"/>
        </a:spcAft>
        <a:defRPr sz="3200" b="1">
          <a:solidFill>
            <a:schemeClr val="tx2"/>
          </a:solidFill>
          <a:latin typeface="Times New Roman" panose="02020603050405020304" pitchFamily="18" charset="0"/>
        </a:defRPr>
      </a:lvl4pPr>
      <a:lvl5pPr algn="l"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l"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l"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l"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l"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buChar char="è"/>
        <a:defRPr sz="2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Font typeface="Symbol" panose="05050102010706020507" pitchFamily="18" charset="2"/>
        <a:buChar char="Þ"/>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75000"/>
        <a:buFont typeface="Monotype Sorts" pitchFamily="2" charset="2"/>
        <a:buChar char="ò"/>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bg2"/>
        </a:buClr>
        <a:buSzPct val="75000"/>
        <a:buFont typeface="Monotype Sorts" pitchFamily="2" charset="2"/>
        <a:buChar char="ü"/>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SzPct val="75000"/>
        <a:buChar char="•"/>
        <a:defRPr kern="1200">
          <a:solidFill>
            <a:schemeClr val="tx1"/>
          </a:solidFill>
          <a:latin typeface="RimSouvenir"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9">
            <a:extLst>
              <a:ext uri="{FF2B5EF4-FFF2-40B4-BE49-F238E27FC236}">
                <a16:creationId xmlns:a16="http://schemas.microsoft.com/office/drawing/2014/main" id="{69A7D89F-F11E-5D24-9FC6-31FEF5626D8D}"/>
              </a:ext>
            </a:extLst>
          </p:cNvPr>
          <p:cNvSpPr>
            <a:spLocks noGrp="1" noChangeArrowheads="1"/>
          </p:cNvSpPr>
          <p:nvPr>
            <p:ph type="sldNum" sz="quarter" idx="4"/>
          </p:nvPr>
        </p:nvSpPr>
        <p:spPr/>
        <p:txBody>
          <a:bodyPr/>
          <a:lstStyle/>
          <a:p>
            <a:fld id="{6C598596-8055-44EC-98B7-B9B268527D0B}" type="slidenum">
              <a:rPr lang="lv-LV" altLang="lv-LV"/>
              <a:pPr/>
              <a:t>1</a:t>
            </a:fld>
            <a:endParaRPr lang="lv-LV" altLang="lv-LV"/>
          </a:p>
        </p:txBody>
      </p:sp>
      <p:sp>
        <p:nvSpPr>
          <p:cNvPr id="5122" name="Rectangle 2">
            <a:extLst>
              <a:ext uri="{FF2B5EF4-FFF2-40B4-BE49-F238E27FC236}">
                <a16:creationId xmlns:a16="http://schemas.microsoft.com/office/drawing/2014/main" id="{EEAC5BA9-7457-A7CE-B915-D1011CC944AF}"/>
              </a:ext>
            </a:extLst>
          </p:cNvPr>
          <p:cNvSpPr>
            <a:spLocks noGrp="1" noChangeArrowheads="1"/>
          </p:cNvSpPr>
          <p:nvPr>
            <p:ph type="ctrTitle"/>
          </p:nvPr>
        </p:nvSpPr>
        <p:spPr>
          <a:noFill/>
          <a:ln/>
        </p:spPr>
        <p:txBody>
          <a:bodyPr/>
          <a:lstStyle/>
          <a:p>
            <a:r>
              <a:rPr lang="lv-LV" altLang="lv-LV" sz="2800"/>
              <a:t>Andris Miglavs</a:t>
            </a:r>
            <a:br>
              <a:rPr lang="lv-LV" altLang="lv-LV" sz="2800"/>
            </a:br>
            <a:r>
              <a:rPr lang="lv-LV" altLang="lv-LV" sz="3600"/>
              <a:t>Latvijas lauksaimniecības ekonomikas attīstības problēmas un zinātnieku ieguldījums to risināšanā</a:t>
            </a:r>
          </a:p>
        </p:txBody>
      </p:sp>
      <p:sp>
        <p:nvSpPr>
          <p:cNvPr id="5123" name="Rectangle 3">
            <a:extLst>
              <a:ext uri="{FF2B5EF4-FFF2-40B4-BE49-F238E27FC236}">
                <a16:creationId xmlns:a16="http://schemas.microsoft.com/office/drawing/2014/main" id="{ADF20B6A-F53E-8310-37A2-49F16C63FBAD}"/>
              </a:ext>
            </a:extLst>
          </p:cNvPr>
          <p:cNvSpPr>
            <a:spLocks noGrp="1" noChangeArrowheads="1"/>
          </p:cNvSpPr>
          <p:nvPr>
            <p:ph type="subTitle" idx="1"/>
          </p:nvPr>
        </p:nvSpPr>
        <p:spPr>
          <a:noFill/>
          <a:ln/>
        </p:spPr>
        <p:txBody>
          <a:bodyPr/>
          <a:lstStyle/>
          <a:p>
            <a:pPr algn="l"/>
            <a:r>
              <a:rPr lang="lv-LV" altLang="lv-LV" sz="3100"/>
              <a:t>LLU Lauksaimniecības fakultātes un LLMZA zinātniskā konferencē 2000. gada 10.februārī </a:t>
            </a:r>
          </a:p>
        </p:txBody>
      </p:sp>
    </p:spTree>
  </p:cSld>
  <p:clrMapOvr>
    <a:masterClrMapping/>
  </p:clrMapOvr>
  <p:transition spd="slow">
    <p:blind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EB3D7A5-078B-5998-DB04-A5BD4D760B6D}"/>
              </a:ext>
            </a:extLst>
          </p:cNvPr>
          <p:cNvSpPr>
            <a:spLocks noGrp="1"/>
          </p:cNvSpPr>
          <p:nvPr>
            <p:ph type="dt" sz="half" idx="10"/>
          </p:nvPr>
        </p:nvSpPr>
        <p:spPr/>
        <p:txBody>
          <a:bodyPr/>
          <a:lstStyle/>
          <a:p>
            <a:r>
              <a:rPr lang="lv-LV" altLang="lv-LV"/>
              <a:t>2000.02.10.</a:t>
            </a:r>
          </a:p>
        </p:txBody>
      </p:sp>
      <p:sp>
        <p:nvSpPr>
          <p:cNvPr id="4" name="Slide Number Placeholder 5">
            <a:extLst>
              <a:ext uri="{FF2B5EF4-FFF2-40B4-BE49-F238E27FC236}">
                <a16:creationId xmlns:a16="http://schemas.microsoft.com/office/drawing/2014/main" id="{AE6A9BE0-A6D7-5035-85B6-A70E7749EFD9}"/>
              </a:ext>
            </a:extLst>
          </p:cNvPr>
          <p:cNvSpPr>
            <a:spLocks noGrp="1"/>
          </p:cNvSpPr>
          <p:nvPr>
            <p:ph type="sldNum" sz="quarter" idx="12"/>
          </p:nvPr>
        </p:nvSpPr>
        <p:spPr/>
        <p:txBody>
          <a:bodyPr/>
          <a:lstStyle/>
          <a:p>
            <a:r>
              <a:rPr lang="lv-LV" altLang="lv-LV"/>
              <a:t>Andris Miglavs        </a:t>
            </a:r>
            <a:fld id="{F2DF7C49-9E44-419D-B921-2FAFF347AEDC}" type="slidenum">
              <a:rPr lang="lv-LV" altLang="lv-LV"/>
              <a:pPr/>
              <a:t>2</a:t>
            </a:fld>
            <a:endParaRPr lang="lv-LV" altLang="lv-LV"/>
          </a:p>
        </p:txBody>
      </p:sp>
      <p:sp>
        <p:nvSpPr>
          <p:cNvPr id="68611" name="Rectangle 3">
            <a:extLst>
              <a:ext uri="{FF2B5EF4-FFF2-40B4-BE49-F238E27FC236}">
                <a16:creationId xmlns:a16="http://schemas.microsoft.com/office/drawing/2014/main" id="{B396D12D-1AAC-5D75-031B-006861E22A0A}"/>
              </a:ext>
            </a:extLst>
          </p:cNvPr>
          <p:cNvSpPr>
            <a:spLocks noGrp="1" noChangeArrowheads="1"/>
          </p:cNvSpPr>
          <p:nvPr>
            <p:ph type="body" idx="1"/>
          </p:nvPr>
        </p:nvSpPr>
        <p:spPr/>
        <p:txBody>
          <a:bodyPr/>
          <a:lstStyle/>
          <a:p>
            <a:r>
              <a:rPr lang="lv-LV" altLang="lv-LV"/>
              <a:t>Faktiski noslēgusies zemes reforma - beigusies zemes sadale </a:t>
            </a:r>
          </a:p>
          <a:p>
            <a:r>
              <a:rPr lang="lv-LV" altLang="lv-LV"/>
              <a:t>Noslēgusies sociālistisko uzņēmumu reorganizācija</a:t>
            </a:r>
          </a:p>
          <a:p>
            <a:r>
              <a:rPr lang="lv-LV" altLang="lv-LV"/>
              <a:t>Sociālistiskās plānveida ekonomikas vietā - tirgus ekonomikas sistēma  </a:t>
            </a:r>
          </a:p>
          <a:p>
            <a:r>
              <a:rPr lang="lv-LV" altLang="lv-LV"/>
              <a:t>Samazinājusies finansu pārdales plūsma virzienā uz lauksaimniecību </a:t>
            </a:r>
          </a:p>
          <a:p>
            <a:r>
              <a:rPr lang="lv-LV" altLang="lv-LV"/>
              <a:t>Lauksaimniecībā turpinās strukturālas pārmaiņas</a:t>
            </a:r>
          </a:p>
          <a:p>
            <a:r>
              <a:rPr lang="lv-LV" altLang="lv-LV"/>
              <a:t>Laukos arī  notiek strukturālas pārmaiņas </a:t>
            </a:r>
          </a:p>
          <a:p>
            <a:r>
              <a:rPr lang="lv-LV" altLang="lv-LV"/>
              <a:t>Pakāpeniski mainās lauku vieta visas valsts dzīvē </a:t>
            </a:r>
          </a:p>
          <a:p>
            <a:r>
              <a:rPr lang="lv-LV" altLang="lv-LV" b="1"/>
              <a:t>Ir sācies Latvijas integrācijas process Eiropas savienībā</a:t>
            </a:r>
            <a:r>
              <a:rPr lang="lv-LV" altLang="lv-LV"/>
              <a:t> </a:t>
            </a:r>
          </a:p>
          <a:p>
            <a:pPr>
              <a:buFont typeface="Monotype Sorts" pitchFamily="2" charset="2"/>
              <a:buNone/>
            </a:pPr>
            <a:r>
              <a:rPr lang="lv-LV" altLang="lv-LV" b="1"/>
              <a:t>Varējām mainīt procesu formu, tempu, secību, tomēr nevarējām būtiski mainīt procesu finansu nodrošinājumu </a:t>
            </a:r>
          </a:p>
        </p:txBody>
      </p:sp>
      <p:sp>
        <p:nvSpPr>
          <p:cNvPr id="68612" name="Rectangle 4">
            <a:extLst>
              <a:ext uri="{FF2B5EF4-FFF2-40B4-BE49-F238E27FC236}">
                <a16:creationId xmlns:a16="http://schemas.microsoft.com/office/drawing/2014/main" id="{9AC1E615-A141-7905-8D8F-36286E9065F5}"/>
              </a:ext>
            </a:extLst>
          </p:cNvPr>
          <p:cNvSpPr>
            <a:spLocks noGrp="1" noChangeArrowheads="1"/>
          </p:cNvSpPr>
          <p:nvPr>
            <p:ph type="title"/>
          </p:nvPr>
        </p:nvSpPr>
        <p:spPr>
          <a:noFill/>
          <a:ln/>
        </p:spPr>
        <p:txBody>
          <a:bodyPr/>
          <a:lstStyle/>
          <a:p>
            <a:r>
              <a:rPr lang="lv-LV" altLang="lv-LV"/>
              <a:t>Stāvokļa raksturīgās iezīmes: procesi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141D4FE-85E9-372C-B8B3-9156A19F09BF}"/>
              </a:ext>
            </a:extLst>
          </p:cNvPr>
          <p:cNvSpPr>
            <a:spLocks noGrp="1"/>
          </p:cNvSpPr>
          <p:nvPr>
            <p:ph type="dt" sz="half" idx="10"/>
          </p:nvPr>
        </p:nvSpPr>
        <p:spPr/>
        <p:txBody>
          <a:bodyPr/>
          <a:lstStyle/>
          <a:p>
            <a:r>
              <a:rPr lang="lv-LV" altLang="lv-LV"/>
              <a:t>2000.02.10.</a:t>
            </a:r>
          </a:p>
        </p:txBody>
      </p:sp>
      <p:sp>
        <p:nvSpPr>
          <p:cNvPr id="4" name="Slide Number Placeholder 5">
            <a:extLst>
              <a:ext uri="{FF2B5EF4-FFF2-40B4-BE49-F238E27FC236}">
                <a16:creationId xmlns:a16="http://schemas.microsoft.com/office/drawing/2014/main" id="{D069AC3B-151A-BF69-5A7C-8F43F4C7BBB1}"/>
              </a:ext>
            </a:extLst>
          </p:cNvPr>
          <p:cNvSpPr>
            <a:spLocks noGrp="1"/>
          </p:cNvSpPr>
          <p:nvPr>
            <p:ph type="sldNum" sz="quarter" idx="12"/>
          </p:nvPr>
        </p:nvSpPr>
        <p:spPr/>
        <p:txBody>
          <a:bodyPr/>
          <a:lstStyle/>
          <a:p>
            <a:r>
              <a:rPr lang="lv-LV" altLang="lv-LV"/>
              <a:t>Andris Miglavs        </a:t>
            </a:r>
            <a:fld id="{ACD4CA52-42AD-486F-99FD-3F4FE3524402}" type="slidenum">
              <a:rPr lang="lv-LV" altLang="lv-LV"/>
              <a:pPr/>
              <a:t>3</a:t>
            </a:fld>
            <a:endParaRPr lang="lv-LV" altLang="lv-LV"/>
          </a:p>
        </p:txBody>
      </p:sp>
      <p:sp>
        <p:nvSpPr>
          <p:cNvPr id="95234" name="Rectangle 2">
            <a:extLst>
              <a:ext uri="{FF2B5EF4-FFF2-40B4-BE49-F238E27FC236}">
                <a16:creationId xmlns:a16="http://schemas.microsoft.com/office/drawing/2014/main" id="{81543E13-16C2-6D20-7E72-8741E09F359B}"/>
              </a:ext>
            </a:extLst>
          </p:cNvPr>
          <p:cNvSpPr>
            <a:spLocks noGrp="1" noChangeArrowheads="1"/>
          </p:cNvSpPr>
          <p:nvPr>
            <p:ph type="title"/>
          </p:nvPr>
        </p:nvSpPr>
        <p:spPr>
          <a:xfrm>
            <a:off x="838200" y="304800"/>
            <a:ext cx="7772400" cy="876300"/>
          </a:xfrm>
        </p:spPr>
        <p:txBody>
          <a:bodyPr/>
          <a:lstStyle/>
          <a:p>
            <a:r>
              <a:rPr lang="lv-LV" altLang="lv-LV"/>
              <a:t>Stāvokļa raksturīgās iezīmes: problēmas</a:t>
            </a:r>
          </a:p>
        </p:txBody>
      </p:sp>
      <p:sp>
        <p:nvSpPr>
          <p:cNvPr id="95235" name="Rectangle 3">
            <a:extLst>
              <a:ext uri="{FF2B5EF4-FFF2-40B4-BE49-F238E27FC236}">
                <a16:creationId xmlns:a16="http://schemas.microsoft.com/office/drawing/2014/main" id="{1A2905DB-8CC8-7232-8C1E-A6DDE5B4A2A1}"/>
              </a:ext>
            </a:extLst>
          </p:cNvPr>
          <p:cNvSpPr>
            <a:spLocks noGrp="1" noChangeArrowheads="1"/>
          </p:cNvSpPr>
          <p:nvPr>
            <p:ph type="body" idx="1"/>
          </p:nvPr>
        </p:nvSpPr>
        <p:spPr/>
        <p:txBody>
          <a:bodyPr/>
          <a:lstStyle/>
          <a:p>
            <a:pPr>
              <a:lnSpc>
                <a:spcPct val="90000"/>
              </a:lnSpc>
            </a:pPr>
            <a:r>
              <a:rPr lang="lv-LV" altLang="lv-LV" sz="2000"/>
              <a:t>Kritiski zems ienākumu līmenis no lauksaimnieciskās darbības</a:t>
            </a:r>
          </a:p>
          <a:p>
            <a:pPr lvl="1">
              <a:lnSpc>
                <a:spcPct val="90000"/>
              </a:lnSpc>
            </a:pPr>
            <a:r>
              <a:rPr lang="lv-LV" altLang="lv-LV" sz="1800"/>
              <a:t>Pasaules pārtikas tirgus depresija</a:t>
            </a:r>
          </a:p>
          <a:p>
            <a:pPr lvl="1">
              <a:lnSpc>
                <a:spcPct val="90000"/>
              </a:lnSpc>
            </a:pPr>
            <a:r>
              <a:rPr lang="lv-LV" altLang="lv-LV" sz="1800"/>
              <a:t>I</a:t>
            </a:r>
            <a:r>
              <a:rPr lang="lv-LV" altLang="lv-LV" sz="1800">
                <a:cs typeface="Times New Roman" panose="02020603050405020304" pitchFamily="18" charset="0"/>
              </a:rPr>
              <a:t>ekšējā tirgus nesakārtotība</a:t>
            </a:r>
            <a:endParaRPr lang="lv-LV" altLang="lv-LV" sz="1800"/>
          </a:p>
          <a:p>
            <a:pPr lvl="1">
              <a:lnSpc>
                <a:spcPct val="90000"/>
              </a:lnSpc>
            </a:pPr>
            <a:r>
              <a:rPr lang="lv-LV" altLang="lv-LV" sz="1800"/>
              <a:t>Z</a:t>
            </a:r>
            <a:r>
              <a:rPr lang="lv-LV" altLang="lv-LV" sz="1800">
                <a:cs typeface="Times New Roman" panose="02020603050405020304" pitchFamily="18" charset="0"/>
              </a:rPr>
              <a:t>ema ražošanas produktivitāte</a:t>
            </a:r>
            <a:r>
              <a:rPr lang="lv-LV" altLang="lv-LV" sz="1800"/>
              <a:t>,</a:t>
            </a:r>
            <a:r>
              <a:rPr lang="lv-LV" altLang="lv-LV" sz="1800">
                <a:cs typeface="Times New Roman" panose="02020603050405020304" pitchFamily="18" charset="0"/>
              </a:rPr>
              <a:t> fiziski un morāli novecojuši ražošanas pamatlīdzekļi</a:t>
            </a:r>
            <a:endParaRPr lang="lv-LV" altLang="lv-LV" sz="1800"/>
          </a:p>
          <a:p>
            <a:pPr lvl="1">
              <a:lnSpc>
                <a:spcPct val="90000"/>
              </a:lnSpc>
            </a:pPr>
            <a:r>
              <a:rPr lang="lv-LV" altLang="lv-LV" sz="1800"/>
              <a:t>Z</a:t>
            </a:r>
            <a:r>
              <a:rPr lang="lv-LV" altLang="lv-LV" sz="1800">
                <a:cs typeface="Times New Roman" panose="02020603050405020304" pitchFamily="18" charset="0"/>
              </a:rPr>
              <a:t>ems darba ražīgums un liels nodarbināto skaits</a:t>
            </a:r>
            <a:endParaRPr lang="lv-LV" altLang="lv-LV" sz="1800"/>
          </a:p>
          <a:p>
            <a:pPr>
              <a:lnSpc>
                <a:spcPct val="90000"/>
              </a:lnSpc>
            </a:pPr>
            <a:r>
              <a:rPr lang="lv-LV" altLang="lv-LV" sz="2000"/>
              <a:t>N</a:t>
            </a:r>
            <a:r>
              <a:rPr lang="lv-LV" altLang="lv-LV" sz="2000">
                <a:cs typeface="Times New Roman" panose="02020603050405020304" pitchFamily="18" charset="0"/>
              </a:rPr>
              <a:t>epietiekami finansu resursi </a:t>
            </a:r>
            <a:r>
              <a:rPr lang="lv-LV" altLang="lv-LV" sz="2000"/>
              <a:t>pamatkapitāla atražošanai kā arī pilnvērtīga ražošanas tehnoloģiskā procesa nodrošināšanai </a:t>
            </a:r>
          </a:p>
          <a:p>
            <a:pPr>
              <a:lnSpc>
                <a:spcPct val="90000"/>
              </a:lnSpc>
            </a:pPr>
            <a:r>
              <a:rPr lang="lv-LV" altLang="lv-LV" sz="2000"/>
              <a:t>Neskaidra </a:t>
            </a:r>
            <a:r>
              <a:rPr lang="lv-LV" altLang="lv-LV" sz="2000">
                <a:cs typeface="Times New Roman" panose="02020603050405020304" pitchFamily="18" charset="0"/>
              </a:rPr>
              <a:t>zemes </a:t>
            </a:r>
            <a:r>
              <a:rPr lang="lv-LV" altLang="lv-LV" sz="2000"/>
              <a:t>izmantošanas stratēģija valstī</a:t>
            </a:r>
          </a:p>
          <a:p>
            <a:pPr>
              <a:lnSpc>
                <a:spcPct val="90000"/>
              </a:lnSpc>
            </a:pPr>
            <a:r>
              <a:rPr lang="lv-LV" altLang="lv-LV" sz="2000"/>
              <a:t>N</a:t>
            </a:r>
            <a:r>
              <a:rPr lang="lv-LV" altLang="lv-LV" sz="2000">
                <a:cs typeface="Times New Roman" panose="02020603050405020304" pitchFamily="18" charset="0"/>
              </a:rPr>
              <a:t>eefektīva saimniecību struktūra</a:t>
            </a:r>
            <a:endParaRPr lang="lv-LV" altLang="lv-LV" sz="2000"/>
          </a:p>
          <a:p>
            <a:pPr>
              <a:lnSpc>
                <a:spcPct val="90000"/>
              </a:lnSpc>
            </a:pPr>
            <a:r>
              <a:rPr lang="lv-LV" altLang="lv-LV" sz="2000"/>
              <a:t>N</a:t>
            </a:r>
            <a:r>
              <a:rPr lang="lv-LV" altLang="lv-LV" sz="2000">
                <a:cs typeface="Times New Roman" panose="02020603050405020304" pitchFamily="18" charset="0"/>
              </a:rPr>
              <a:t>eattīstīta saimnieciskā un sociālā infrastruktūra</a:t>
            </a:r>
            <a:endParaRPr lang="lv-LV" altLang="lv-LV" sz="2000"/>
          </a:p>
          <a:p>
            <a:pPr>
              <a:lnSpc>
                <a:spcPct val="90000"/>
              </a:lnSpc>
            </a:pPr>
            <a:r>
              <a:rPr lang="lv-LV" altLang="lv-LV" sz="2000"/>
              <a:t>N</a:t>
            </a:r>
            <a:r>
              <a:rPr lang="lv-LV" altLang="lv-LV" sz="2000">
                <a:cs typeface="Times New Roman" panose="02020603050405020304" pitchFamily="18" charset="0"/>
              </a:rPr>
              <a:t>eizlīdzināts tirgus, monopolizēta tirgus infrastruktūra</a:t>
            </a:r>
            <a:endParaRPr lang="lv-LV" altLang="lv-LV" sz="2000"/>
          </a:p>
          <a:p>
            <a:pPr>
              <a:lnSpc>
                <a:spcPct val="90000"/>
              </a:lnSpc>
            </a:pPr>
            <a:r>
              <a:rPr lang="lv-LV" altLang="lv-LV" sz="2000"/>
              <a:t>Nepietiekama </a:t>
            </a:r>
            <a:r>
              <a:rPr lang="lv-LV" altLang="lv-LV" sz="2000">
                <a:cs typeface="Times New Roman" panose="02020603050405020304" pitchFamily="18" charset="0"/>
              </a:rPr>
              <a:t> produkcijas kvalitāte</a:t>
            </a:r>
            <a:r>
              <a:rPr lang="lv-LV" altLang="lv-LV" sz="2000"/>
              <a:t> un </a:t>
            </a:r>
            <a:r>
              <a:rPr lang="lv-LV" altLang="lv-LV" sz="2000">
                <a:cs typeface="Times New Roman" panose="02020603050405020304" pitchFamily="18" charset="0"/>
              </a:rPr>
              <a:t>pārstrādes efektivitāte</a:t>
            </a:r>
            <a:endParaRPr lang="lv-LV" altLang="lv-LV" sz="2000"/>
          </a:p>
          <a:p>
            <a:pPr>
              <a:lnSpc>
                <a:spcPct val="90000"/>
              </a:lnSpc>
            </a:pPr>
            <a:r>
              <a:rPr lang="lv-LV" altLang="lv-LV" sz="2000"/>
              <a:t>K</a:t>
            </a:r>
            <a:r>
              <a:rPr lang="lv-LV" altLang="lv-LV" sz="2000">
                <a:cs typeface="Times New Roman" panose="02020603050405020304" pitchFamily="18" charset="0"/>
              </a:rPr>
              <a:t>ontrastaina lauksaimniecības attīstība reģionālā skatījumā</a:t>
            </a:r>
            <a:r>
              <a:rPr lang="lv-LV" altLang="lv-LV" sz="2000"/>
              <a:t> </a:t>
            </a:r>
          </a:p>
          <a:p>
            <a:pPr>
              <a:lnSpc>
                <a:spcPct val="90000"/>
              </a:lnSpc>
            </a:pPr>
            <a:endParaRPr lang="lv-LV" altLang="lv-LV"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7AE8F16-9DB4-AFFC-C54C-7AA590C03E4C}"/>
              </a:ext>
            </a:extLst>
          </p:cNvPr>
          <p:cNvSpPr>
            <a:spLocks noGrp="1"/>
          </p:cNvSpPr>
          <p:nvPr>
            <p:ph type="dt" sz="half" idx="10"/>
          </p:nvPr>
        </p:nvSpPr>
        <p:spPr/>
        <p:txBody>
          <a:bodyPr/>
          <a:lstStyle/>
          <a:p>
            <a:r>
              <a:rPr lang="lv-LV" altLang="lv-LV"/>
              <a:t>2000.02.10.</a:t>
            </a:r>
          </a:p>
        </p:txBody>
      </p:sp>
      <p:sp>
        <p:nvSpPr>
          <p:cNvPr id="4" name="Slide Number Placeholder 5">
            <a:extLst>
              <a:ext uri="{FF2B5EF4-FFF2-40B4-BE49-F238E27FC236}">
                <a16:creationId xmlns:a16="http://schemas.microsoft.com/office/drawing/2014/main" id="{5EC16D6A-250C-3DC6-2C03-ECC5784FC0F9}"/>
              </a:ext>
            </a:extLst>
          </p:cNvPr>
          <p:cNvSpPr>
            <a:spLocks noGrp="1"/>
          </p:cNvSpPr>
          <p:nvPr>
            <p:ph type="sldNum" sz="quarter" idx="12"/>
          </p:nvPr>
        </p:nvSpPr>
        <p:spPr/>
        <p:txBody>
          <a:bodyPr/>
          <a:lstStyle/>
          <a:p>
            <a:r>
              <a:rPr lang="lv-LV" altLang="lv-LV"/>
              <a:t>Andris Miglavs        </a:t>
            </a:r>
            <a:fld id="{785B8845-29B7-4267-B95D-D837F08ABC3D}" type="slidenum">
              <a:rPr lang="lv-LV" altLang="lv-LV"/>
              <a:pPr/>
              <a:t>4</a:t>
            </a:fld>
            <a:endParaRPr lang="lv-LV" altLang="lv-LV"/>
          </a:p>
        </p:txBody>
      </p:sp>
      <p:sp>
        <p:nvSpPr>
          <p:cNvPr id="70658" name="Rectangle 2">
            <a:extLst>
              <a:ext uri="{FF2B5EF4-FFF2-40B4-BE49-F238E27FC236}">
                <a16:creationId xmlns:a16="http://schemas.microsoft.com/office/drawing/2014/main" id="{0977D97B-467A-587D-9287-4CC107C4ECA8}"/>
              </a:ext>
            </a:extLst>
          </p:cNvPr>
          <p:cNvSpPr>
            <a:spLocks noGrp="1" noChangeArrowheads="1"/>
          </p:cNvSpPr>
          <p:nvPr>
            <p:ph type="title"/>
          </p:nvPr>
        </p:nvSpPr>
        <p:spPr/>
        <p:txBody>
          <a:bodyPr/>
          <a:lstStyle/>
          <a:p>
            <a:r>
              <a:rPr lang="lv-LV" altLang="lv-LV"/>
              <a:t>Lauksaimniecības attīstību noteicošie faktori pašlaik</a:t>
            </a:r>
          </a:p>
        </p:txBody>
      </p:sp>
      <p:sp>
        <p:nvSpPr>
          <p:cNvPr id="70659" name="Rectangle 3">
            <a:extLst>
              <a:ext uri="{FF2B5EF4-FFF2-40B4-BE49-F238E27FC236}">
                <a16:creationId xmlns:a16="http://schemas.microsoft.com/office/drawing/2014/main" id="{77043347-4B3E-93A4-1B17-733F2B54F563}"/>
              </a:ext>
            </a:extLst>
          </p:cNvPr>
          <p:cNvSpPr>
            <a:spLocks noGrp="1" noChangeArrowheads="1"/>
          </p:cNvSpPr>
          <p:nvPr>
            <p:ph type="body" idx="1"/>
          </p:nvPr>
        </p:nvSpPr>
        <p:spPr/>
        <p:txBody>
          <a:bodyPr/>
          <a:lstStyle/>
          <a:p>
            <a:pPr>
              <a:lnSpc>
                <a:spcPct val="80000"/>
              </a:lnSpc>
            </a:pPr>
            <a:r>
              <a:rPr lang="lv-LV" altLang="lv-LV" sz="2000"/>
              <a:t>Ārējie: </a:t>
            </a:r>
          </a:p>
          <a:p>
            <a:pPr lvl="1">
              <a:lnSpc>
                <a:spcPct val="80000"/>
              </a:lnSpc>
            </a:pPr>
            <a:r>
              <a:rPr lang="lv-LV" altLang="lv-LV" sz="1800"/>
              <a:t>ES integrācija </a:t>
            </a:r>
          </a:p>
          <a:p>
            <a:pPr lvl="2">
              <a:lnSpc>
                <a:spcPct val="80000"/>
              </a:lnSpc>
            </a:pPr>
            <a:r>
              <a:rPr lang="lv-LV" altLang="lv-LV" sz="1600"/>
              <a:t>institucionālās vides attīstība </a:t>
            </a:r>
          </a:p>
          <a:p>
            <a:pPr lvl="2">
              <a:lnSpc>
                <a:spcPct val="80000"/>
              </a:lnSpc>
            </a:pPr>
            <a:r>
              <a:rPr lang="lv-LV" altLang="lv-LV" sz="1600"/>
              <a:t>tirgus organizācijas  </a:t>
            </a:r>
          </a:p>
          <a:p>
            <a:pPr lvl="2">
              <a:lnSpc>
                <a:spcPct val="80000"/>
              </a:lnSpc>
            </a:pPr>
            <a:r>
              <a:rPr lang="lv-LV" altLang="lv-LV" sz="1600"/>
              <a:t>ražotāju atbalsta pasākumi</a:t>
            </a:r>
          </a:p>
          <a:p>
            <a:pPr lvl="1">
              <a:lnSpc>
                <a:spcPct val="80000"/>
              </a:lnSpc>
            </a:pPr>
            <a:r>
              <a:rPr lang="lv-LV" altLang="lv-LV" sz="1800"/>
              <a:t>Pasaules tirgus globalizācija un liberalizācija. Ierobežo </a:t>
            </a:r>
          </a:p>
          <a:p>
            <a:pPr lvl="2">
              <a:lnSpc>
                <a:spcPct val="80000"/>
              </a:lnSpc>
            </a:pPr>
            <a:r>
              <a:rPr lang="lv-LV" altLang="lv-LV" sz="1600"/>
              <a:t>tirgus aizsardzības iespējas un </a:t>
            </a:r>
          </a:p>
          <a:p>
            <a:pPr lvl="2">
              <a:lnSpc>
                <a:spcPct val="80000"/>
              </a:lnSpc>
            </a:pPr>
            <a:r>
              <a:rPr lang="lv-LV" altLang="lv-LV" sz="1600"/>
              <a:t>eksporta veicināšanas pasākumus</a:t>
            </a:r>
          </a:p>
          <a:p>
            <a:pPr>
              <a:lnSpc>
                <a:spcPct val="80000"/>
              </a:lnSpc>
            </a:pPr>
            <a:r>
              <a:rPr lang="lv-LV" altLang="lv-LV" sz="2000"/>
              <a:t>Iekšējie:   </a:t>
            </a:r>
          </a:p>
          <a:p>
            <a:pPr lvl="1">
              <a:lnSpc>
                <a:spcPct val="80000"/>
              </a:lnSpc>
            </a:pPr>
            <a:r>
              <a:rPr lang="lv-LV" altLang="lv-LV" sz="1800"/>
              <a:t>Nelabvēlīgā ekonomiskā vide  lauksaimniecības attīstībai</a:t>
            </a:r>
          </a:p>
          <a:p>
            <a:pPr lvl="2">
              <a:lnSpc>
                <a:spcPct val="80000"/>
              </a:lnSpc>
            </a:pPr>
            <a:r>
              <a:rPr lang="lv-LV" altLang="lv-LV" sz="1600"/>
              <a:t>Liels IKP kritums </a:t>
            </a:r>
          </a:p>
          <a:p>
            <a:pPr lvl="3">
              <a:lnSpc>
                <a:spcPct val="80000"/>
              </a:lnSpc>
            </a:pPr>
            <a:r>
              <a:rPr lang="lv-LV" altLang="lv-LV" sz="1600"/>
              <a:t>ierobežota cilvēku pirktspēja </a:t>
            </a:r>
          </a:p>
          <a:p>
            <a:pPr lvl="3">
              <a:lnSpc>
                <a:spcPct val="80000"/>
              </a:lnSpc>
            </a:pPr>
            <a:r>
              <a:rPr lang="lv-LV" altLang="lv-LV" sz="1600"/>
              <a:t>mazs budžets </a:t>
            </a:r>
          </a:p>
          <a:p>
            <a:pPr lvl="2">
              <a:lnSpc>
                <a:spcPct val="80000"/>
              </a:lnSpc>
            </a:pPr>
            <a:r>
              <a:rPr lang="lv-LV" altLang="lv-LV" sz="1600"/>
              <a:t> haotisks tirgus  ar lielu pelēkā tirgus segmentu </a:t>
            </a:r>
          </a:p>
          <a:p>
            <a:pPr lvl="1">
              <a:lnSpc>
                <a:spcPct val="80000"/>
              </a:lnSpc>
            </a:pPr>
            <a:r>
              <a:rPr lang="lv-LV" altLang="lv-LV" sz="1800"/>
              <a:t>Nepieciešamība turpināt strukturālās pārmaiņas</a:t>
            </a:r>
          </a:p>
          <a:p>
            <a:pPr lvl="2">
              <a:lnSpc>
                <a:spcPct val="80000"/>
              </a:lnSpc>
            </a:pPr>
            <a:r>
              <a:rPr lang="lv-LV" altLang="lv-LV" sz="1600"/>
              <a:t>lauksaimniecībā </a:t>
            </a:r>
          </a:p>
          <a:p>
            <a:pPr lvl="2">
              <a:lnSpc>
                <a:spcPct val="80000"/>
              </a:lnSpc>
            </a:pPr>
            <a:r>
              <a:rPr lang="lv-LV" altLang="lv-LV" sz="1600"/>
              <a:t>laukos </a:t>
            </a:r>
          </a:p>
          <a:p>
            <a:pPr lvl="2">
              <a:lnSpc>
                <a:spcPct val="80000"/>
              </a:lnSpc>
            </a:pPr>
            <a:r>
              <a:rPr lang="lv-LV" altLang="lv-LV" sz="1600"/>
              <a:t>tautsaimniecībā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892A5D1-8DAA-E4C8-6217-2BD3FDD12D60}"/>
              </a:ext>
            </a:extLst>
          </p:cNvPr>
          <p:cNvSpPr>
            <a:spLocks noGrp="1"/>
          </p:cNvSpPr>
          <p:nvPr>
            <p:ph type="dt" sz="half" idx="10"/>
          </p:nvPr>
        </p:nvSpPr>
        <p:spPr/>
        <p:txBody>
          <a:bodyPr/>
          <a:lstStyle/>
          <a:p>
            <a:r>
              <a:rPr lang="lv-LV" altLang="lv-LV"/>
              <a:t>2000.02.10.</a:t>
            </a:r>
          </a:p>
        </p:txBody>
      </p:sp>
      <p:sp>
        <p:nvSpPr>
          <p:cNvPr id="4" name="Slide Number Placeholder 5">
            <a:extLst>
              <a:ext uri="{FF2B5EF4-FFF2-40B4-BE49-F238E27FC236}">
                <a16:creationId xmlns:a16="http://schemas.microsoft.com/office/drawing/2014/main" id="{035366FB-4F0F-11E3-1E6F-D734FAEC8D33}"/>
              </a:ext>
            </a:extLst>
          </p:cNvPr>
          <p:cNvSpPr>
            <a:spLocks noGrp="1"/>
          </p:cNvSpPr>
          <p:nvPr>
            <p:ph type="sldNum" sz="quarter" idx="12"/>
          </p:nvPr>
        </p:nvSpPr>
        <p:spPr/>
        <p:txBody>
          <a:bodyPr/>
          <a:lstStyle/>
          <a:p>
            <a:r>
              <a:rPr lang="lv-LV" altLang="lv-LV"/>
              <a:t>Andris Miglavs        </a:t>
            </a:r>
            <a:fld id="{4AEB8F72-0702-4EDF-A675-72C4EB391BB6}" type="slidenum">
              <a:rPr lang="lv-LV" altLang="lv-LV"/>
              <a:pPr/>
              <a:t>5</a:t>
            </a:fld>
            <a:endParaRPr lang="lv-LV" altLang="lv-LV"/>
          </a:p>
        </p:txBody>
      </p:sp>
      <p:sp>
        <p:nvSpPr>
          <p:cNvPr id="78850" name="Rectangle 2">
            <a:extLst>
              <a:ext uri="{FF2B5EF4-FFF2-40B4-BE49-F238E27FC236}">
                <a16:creationId xmlns:a16="http://schemas.microsoft.com/office/drawing/2014/main" id="{F5A4AA03-1010-AB1D-45B8-683F42A96D78}"/>
              </a:ext>
            </a:extLst>
          </p:cNvPr>
          <p:cNvSpPr>
            <a:spLocks noGrp="1" noChangeArrowheads="1"/>
          </p:cNvSpPr>
          <p:nvPr>
            <p:ph type="title"/>
          </p:nvPr>
        </p:nvSpPr>
        <p:spPr/>
        <p:txBody>
          <a:bodyPr/>
          <a:lstStyle/>
          <a:p>
            <a:r>
              <a:rPr lang="lv-LV" altLang="lv-LV"/>
              <a:t>Integrācija Eiropas savienībā </a:t>
            </a:r>
          </a:p>
        </p:txBody>
      </p:sp>
      <p:sp>
        <p:nvSpPr>
          <p:cNvPr id="78851" name="Rectangle 3">
            <a:extLst>
              <a:ext uri="{FF2B5EF4-FFF2-40B4-BE49-F238E27FC236}">
                <a16:creationId xmlns:a16="http://schemas.microsoft.com/office/drawing/2014/main" id="{1F2144D8-25B8-8F80-B3D3-28378AACE38B}"/>
              </a:ext>
            </a:extLst>
          </p:cNvPr>
          <p:cNvSpPr>
            <a:spLocks noGrp="1" noChangeArrowheads="1"/>
          </p:cNvSpPr>
          <p:nvPr>
            <p:ph type="body" idx="1"/>
          </p:nvPr>
        </p:nvSpPr>
        <p:spPr/>
        <p:txBody>
          <a:bodyPr/>
          <a:lstStyle/>
          <a:p>
            <a:r>
              <a:rPr lang="lv-LV" altLang="lv-LV"/>
              <a:t>Procesa aksiomas </a:t>
            </a:r>
          </a:p>
          <a:p>
            <a:pPr lvl="1"/>
            <a:r>
              <a:rPr lang="lv-LV" altLang="lv-LV"/>
              <a:t>Integrācijas ir sākusies un turpinās neatkarīgi no lauksaimniecības </a:t>
            </a:r>
          </a:p>
          <a:p>
            <a:pPr lvl="1"/>
            <a:r>
              <a:rPr lang="lv-LV" altLang="lv-LV"/>
              <a:t>Latvijas pievienojas, nevis veido ES </a:t>
            </a:r>
          </a:p>
          <a:p>
            <a:pPr lvl="1"/>
            <a:r>
              <a:rPr lang="lv-LV" altLang="lv-LV"/>
              <a:t>M</a:t>
            </a:r>
            <a:r>
              <a:rPr lang="lv-LV" altLang="lv-LV">
                <a:cs typeface="Times New Roman" panose="02020603050405020304" pitchFamily="18" charset="0"/>
              </a:rPr>
              <a:t>ēs ES neesam vajadzīgi</a:t>
            </a:r>
            <a:r>
              <a:rPr lang="lv-LV" altLang="lv-LV"/>
              <a:t> </a:t>
            </a:r>
            <a:r>
              <a:rPr lang="lv-LV" altLang="lv-LV">
                <a:cs typeface="Times New Roman" panose="02020603050405020304" pitchFamily="18" charset="0"/>
              </a:rPr>
              <a:t>tik daudz, cik ES ir vajadzīga mums. </a:t>
            </a:r>
            <a:endParaRPr lang="lv-LV" altLang="lv-LV"/>
          </a:p>
          <a:p>
            <a:r>
              <a:rPr lang="lv-LV" altLang="lv-LV"/>
              <a:t>Izrietošās sekas </a:t>
            </a:r>
          </a:p>
          <a:p>
            <a:pPr lvl="1"/>
            <a:r>
              <a:rPr lang="lv-LV" altLang="lv-LV"/>
              <a:t>Latvija iekļausies ES lauksaimniecības atbalsta sistēmā </a:t>
            </a:r>
          </a:p>
          <a:p>
            <a:pPr lvl="1"/>
            <a:r>
              <a:rPr lang="lv-LV" altLang="lv-LV"/>
              <a:t>Tirgus atvērsies, tajā skaitā pakļaujoties kopējām regulācijām </a:t>
            </a:r>
          </a:p>
          <a:p>
            <a:pPr lvl="1"/>
            <a:r>
              <a:rPr lang="lv-LV" altLang="lv-LV"/>
              <a:t>Ražošana iegūs kvantitatīvos ierobežojumus </a:t>
            </a:r>
          </a:p>
          <a:p>
            <a:pPr lvl="1"/>
            <a:endParaRPr lang="lv-LV" altLang="lv-LV"/>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7D1705F-2CCF-F37A-F585-669DA1C7897F}"/>
              </a:ext>
            </a:extLst>
          </p:cNvPr>
          <p:cNvSpPr>
            <a:spLocks noGrp="1"/>
          </p:cNvSpPr>
          <p:nvPr>
            <p:ph type="dt" sz="half" idx="10"/>
          </p:nvPr>
        </p:nvSpPr>
        <p:spPr/>
        <p:txBody>
          <a:bodyPr/>
          <a:lstStyle/>
          <a:p>
            <a:r>
              <a:rPr lang="lv-LV" altLang="lv-LV"/>
              <a:t>2000.02.10.</a:t>
            </a:r>
          </a:p>
        </p:txBody>
      </p:sp>
      <p:sp>
        <p:nvSpPr>
          <p:cNvPr id="4" name="Slide Number Placeholder 5">
            <a:extLst>
              <a:ext uri="{FF2B5EF4-FFF2-40B4-BE49-F238E27FC236}">
                <a16:creationId xmlns:a16="http://schemas.microsoft.com/office/drawing/2014/main" id="{D6DB854E-71A6-98B6-75A3-FDE3EB18E718}"/>
              </a:ext>
            </a:extLst>
          </p:cNvPr>
          <p:cNvSpPr>
            <a:spLocks noGrp="1"/>
          </p:cNvSpPr>
          <p:nvPr>
            <p:ph type="sldNum" sz="quarter" idx="12"/>
          </p:nvPr>
        </p:nvSpPr>
        <p:spPr/>
        <p:txBody>
          <a:bodyPr/>
          <a:lstStyle/>
          <a:p>
            <a:r>
              <a:rPr lang="lv-LV" altLang="lv-LV"/>
              <a:t>Andris Miglavs        </a:t>
            </a:r>
            <a:fld id="{4AAEB240-A635-4C8C-9EA8-E123FE40635C}" type="slidenum">
              <a:rPr lang="lv-LV" altLang="lv-LV"/>
              <a:pPr/>
              <a:t>6</a:t>
            </a:fld>
            <a:endParaRPr lang="lv-LV" altLang="lv-LV"/>
          </a:p>
        </p:txBody>
      </p:sp>
      <p:sp>
        <p:nvSpPr>
          <p:cNvPr id="81922" name="Rectangle 2">
            <a:extLst>
              <a:ext uri="{FF2B5EF4-FFF2-40B4-BE49-F238E27FC236}">
                <a16:creationId xmlns:a16="http://schemas.microsoft.com/office/drawing/2014/main" id="{0BF0FBA1-FC4E-444B-2D8F-0E1EB1FE4E09}"/>
              </a:ext>
            </a:extLst>
          </p:cNvPr>
          <p:cNvSpPr>
            <a:spLocks noGrp="1" noChangeArrowheads="1"/>
          </p:cNvSpPr>
          <p:nvPr>
            <p:ph type="title"/>
          </p:nvPr>
        </p:nvSpPr>
        <p:spPr/>
        <p:txBody>
          <a:bodyPr/>
          <a:lstStyle/>
          <a:p>
            <a:r>
              <a:rPr lang="lv-LV" altLang="lv-LV"/>
              <a:t>Konkurētspējas paaugstināšana</a:t>
            </a:r>
          </a:p>
        </p:txBody>
      </p:sp>
      <p:sp>
        <p:nvSpPr>
          <p:cNvPr id="81923" name="Rectangle 3">
            <a:extLst>
              <a:ext uri="{FF2B5EF4-FFF2-40B4-BE49-F238E27FC236}">
                <a16:creationId xmlns:a16="http://schemas.microsoft.com/office/drawing/2014/main" id="{7692DA1D-D60A-0AE3-5D8F-BB67BF45C7CD}"/>
              </a:ext>
            </a:extLst>
          </p:cNvPr>
          <p:cNvSpPr>
            <a:spLocks noGrp="1" noChangeArrowheads="1"/>
          </p:cNvSpPr>
          <p:nvPr>
            <p:ph type="body" idx="1"/>
          </p:nvPr>
        </p:nvSpPr>
        <p:spPr/>
        <p:txBody>
          <a:bodyPr/>
          <a:lstStyle/>
          <a:p>
            <a:pPr>
              <a:buFontTx/>
              <a:buNone/>
            </a:pPr>
            <a:r>
              <a:rPr lang="lv-LV" altLang="lv-LV"/>
              <a:t>Darbības virzieni</a:t>
            </a:r>
          </a:p>
          <a:p>
            <a:pPr lvl="1">
              <a:buFontTx/>
              <a:buNone/>
            </a:pPr>
            <a:r>
              <a:rPr lang="lv-LV" altLang="lv-LV"/>
              <a:t>Tirgum vajadzīgu produktu attīstīšana </a:t>
            </a:r>
          </a:p>
          <a:p>
            <a:pPr lvl="1">
              <a:buFontTx/>
              <a:buNone/>
            </a:pPr>
            <a:r>
              <a:rPr lang="lv-LV" altLang="lv-LV"/>
              <a:t>Izmaksu samazināšana – ražošanas tehnoloģiskā attīstība, pārdošanas struktūru efektivizēšana </a:t>
            </a:r>
          </a:p>
          <a:p>
            <a:pPr lvl="1">
              <a:buFontTx/>
              <a:buNone/>
            </a:pPr>
            <a:r>
              <a:rPr lang="lv-LV" altLang="lv-LV"/>
              <a:t>Ieņēmumu no produkcijas resursu vienības palielināšana (kvalitāte, kompleksa izmantošana)</a:t>
            </a:r>
          </a:p>
          <a:p>
            <a:pPr>
              <a:buFont typeface="Monotype Sorts" pitchFamily="2" charset="2"/>
              <a:buNone/>
            </a:pPr>
            <a:r>
              <a:rPr lang="lv-LV" altLang="lv-LV"/>
              <a:t>Tam pāri visam: </a:t>
            </a:r>
          </a:p>
          <a:p>
            <a:r>
              <a:rPr lang="lv-LV" altLang="lv-LV"/>
              <a:t>Uzņēmēju vadītspēja </a:t>
            </a:r>
          </a:p>
          <a:p>
            <a:pPr lvl="2"/>
            <a:r>
              <a:rPr lang="lv-LV" altLang="lv-LV"/>
              <a:t>Informācija </a:t>
            </a:r>
          </a:p>
          <a:p>
            <a:pPr lvl="2"/>
            <a:r>
              <a:rPr lang="lv-LV" altLang="lv-LV"/>
              <a:t>Analīzes spēja </a:t>
            </a:r>
          </a:p>
          <a:p>
            <a:pPr lvl="2"/>
            <a:r>
              <a:rPr lang="lv-LV" altLang="lv-LV"/>
              <a:t>Lēmumu pieņemšana </a:t>
            </a:r>
          </a:p>
          <a:p>
            <a:pPr lvl="2"/>
            <a:r>
              <a:rPr lang="lv-LV" altLang="lv-LV"/>
              <a:t>Prasme īstenot </a:t>
            </a:r>
          </a:p>
          <a:p>
            <a:pPr lvl="1"/>
            <a:endParaRPr lang="lv-LV" altLang="lv-LV"/>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21A595B-D1DC-6F9F-9385-38211FBB3926}"/>
              </a:ext>
            </a:extLst>
          </p:cNvPr>
          <p:cNvSpPr>
            <a:spLocks noGrp="1"/>
          </p:cNvSpPr>
          <p:nvPr>
            <p:ph type="dt" sz="half" idx="10"/>
          </p:nvPr>
        </p:nvSpPr>
        <p:spPr/>
        <p:txBody>
          <a:bodyPr/>
          <a:lstStyle/>
          <a:p>
            <a:r>
              <a:rPr lang="lv-LV" altLang="lv-LV"/>
              <a:t>2000.02.10.</a:t>
            </a:r>
          </a:p>
        </p:txBody>
      </p:sp>
      <p:sp>
        <p:nvSpPr>
          <p:cNvPr id="4" name="Slide Number Placeholder 5">
            <a:extLst>
              <a:ext uri="{FF2B5EF4-FFF2-40B4-BE49-F238E27FC236}">
                <a16:creationId xmlns:a16="http://schemas.microsoft.com/office/drawing/2014/main" id="{BE897E76-395D-EA12-13BB-9BCBBE970284}"/>
              </a:ext>
            </a:extLst>
          </p:cNvPr>
          <p:cNvSpPr>
            <a:spLocks noGrp="1"/>
          </p:cNvSpPr>
          <p:nvPr>
            <p:ph type="sldNum" sz="quarter" idx="12"/>
          </p:nvPr>
        </p:nvSpPr>
        <p:spPr/>
        <p:txBody>
          <a:bodyPr/>
          <a:lstStyle/>
          <a:p>
            <a:r>
              <a:rPr lang="lv-LV" altLang="lv-LV"/>
              <a:t>Andris Miglavs        </a:t>
            </a:r>
            <a:fld id="{519F2906-B37A-4E76-8753-CB9EF6482BE8}" type="slidenum">
              <a:rPr lang="lv-LV" altLang="lv-LV"/>
              <a:pPr/>
              <a:t>7</a:t>
            </a:fld>
            <a:endParaRPr lang="lv-LV" altLang="lv-LV"/>
          </a:p>
        </p:txBody>
      </p:sp>
      <p:sp>
        <p:nvSpPr>
          <p:cNvPr id="71682" name="Rectangle 2">
            <a:extLst>
              <a:ext uri="{FF2B5EF4-FFF2-40B4-BE49-F238E27FC236}">
                <a16:creationId xmlns:a16="http://schemas.microsoft.com/office/drawing/2014/main" id="{452525AE-11CD-C526-7ED9-B76D7D6B523C}"/>
              </a:ext>
            </a:extLst>
          </p:cNvPr>
          <p:cNvSpPr>
            <a:spLocks noGrp="1" noChangeArrowheads="1"/>
          </p:cNvSpPr>
          <p:nvPr>
            <p:ph type="title"/>
          </p:nvPr>
        </p:nvSpPr>
        <p:spPr/>
        <p:txBody>
          <a:bodyPr/>
          <a:lstStyle/>
          <a:p>
            <a:r>
              <a:rPr lang="lv-LV" altLang="lv-LV"/>
              <a:t>Zinātne lauksaimniecībā  </a:t>
            </a:r>
          </a:p>
        </p:txBody>
      </p:sp>
      <p:sp>
        <p:nvSpPr>
          <p:cNvPr id="71683" name="Rectangle 3">
            <a:extLst>
              <a:ext uri="{FF2B5EF4-FFF2-40B4-BE49-F238E27FC236}">
                <a16:creationId xmlns:a16="http://schemas.microsoft.com/office/drawing/2014/main" id="{0590C37D-F9C2-39FF-2637-9E568E4961AC}"/>
              </a:ext>
            </a:extLst>
          </p:cNvPr>
          <p:cNvSpPr>
            <a:spLocks noGrp="1" noChangeArrowheads="1"/>
          </p:cNvSpPr>
          <p:nvPr>
            <p:ph type="body" idx="1"/>
          </p:nvPr>
        </p:nvSpPr>
        <p:spPr/>
        <p:txBody>
          <a:bodyPr/>
          <a:lstStyle/>
          <a:p>
            <a:r>
              <a:rPr lang="lv-LV" altLang="lv-LV" sz="2000" b="1">
                <a:cs typeface="Times New Roman" panose="02020603050405020304" pitchFamily="18" charset="0"/>
              </a:rPr>
              <a:t>Mērķis</a:t>
            </a:r>
            <a:r>
              <a:rPr lang="lv-LV" altLang="lv-LV" sz="2000" b="1"/>
              <a:t> </a:t>
            </a:r>
            <a:r>
              <a:rPr lang="lv-LV" altLang="lv-LV" sz="2000"/>
              <a:t>(no Lauksaimniecības attīstības nozaru programmu pamatiem)</a:t>
            </a:r>
            <a:r>
              <a:rPr lang="lv-LV" altLang="lv-LV" sz="2000">
                <a:cs typeface="Times New Roman" panose="02020603050405020304" pitchFamily="18" charset="0"/>
              </a:rPr>
              <a:t>: </a:t>
            </a:r>
            <a:endParaRPr lang="lv-LV" altLang="lv-LV" sz="2000"/>
          </a:p>
          <a:p>
            <a:pPr>
              <a:buFont typeface="Monotype Sorts" pitchFamily="2" charset="2"/>
              <a:buNone/>
            </a:pPr>
            <a:r>
              <a:rPr lang="lv-LV" altLang="lv-LV" sz="2000">
                <a:cs typeface="Times New Roman" panose="02020603050405020304" pitchFamily="18" charset="0"/>
              </a:rPr>
              <a:t>Lauksaimniecības zinātnes, izglītības un prakses integrācija, kuras uzdevums ir:</a:t>
            </a:r>
            <a:endParaRPr lang="lv-LV" altLang="lv-LV" sz="2000"/>
          </a:p>
          <a:p>
            <a:pPr lvl="1"/>
            <a:r>
              <a:rPr lang="lv-LV" altLang="lv-LV" sz="1800">
                <a:cs typeface="Times New Roman" panose="02020603050405020304" pitchFamily="18" charset="0"/>
              </a:rPr>
              <a:t> radīt intelektuālu vidi kvalitatīvai augstākai lauksaimnieciskai izglītībai;</a:t>
            </a:r>
            <a:endParaRPr lang="lv-LV" altLang="lv-LV" sz="1800"/>
          </a:p>
          <a:p>
            <a:pPr lvl="1"/>
            <a:r>
              <a:rPr lang="lv-LV" altLang="lv-LV" sz="1800">
                <a:cs typeface="Times New Roman" panose="02020603050405020304" pitchFamily="18" charset="0"/>
              </a:rPr>
              <a:t>radīt zinātnisko bāzi jaunu modernu tehnoloģiju attīstībai, to ieviešanas mehānismu izstrādei, </a:t>
            </a:r>
            <a:endParaRPr lang="lv-LV" altLang="lv-LV" sz="1800"/>
          </a:p>
          <a:p>
            <a:pPr lvl="1"/>
            <a:r>
              <a:rPr lang="lv-LV" altLang="lv-LV" sz="1800">
                <a:cs typeface="Times New Roman" panose="02020603050405020304" pitchFamily="18" charset="0"/>
              </a:rPr>
              <a:t>veicināt zinātnisku metožu un paņēmienu plašāku pielietojumu valsts pārvaldē un tautsaimniecībā;</a:t>
            </a:r>
            <a:endParaRPr lang="lv-LV" altLang="lv-LV" sz="1800"/>
          </a:p>
          <a:p>
            <a:pPr lvl="1"/>
            <a:r>
              <a:rPr lang="lv-LV" altLang="lv-LV" sz="1800">
                <a:cs typeface="Times New Roman" panose="02020603050405020304" pitchFamily="18" charset="0"/>
              </a:rPr>
              <a:t>radīt intelektuālu vidi kvalitatīvai augstākai lauksaimnieciskai izglītībai;</a:t>
            </a:r>
            <a:r>
              <a:rPr lang="lv-LV" altLang="lv-LV" sz="1800"/>
              <a:t> </a:t>
            </a:r>
          </a:p>
          <a:p>
            <a:r>
              <a:rPr lang="lv-LV" altLang="lv-LV" sz="2000" b="1"/>
              <a:t>Funkcijas</a:t>
            </a:r>
            <a:r>
              <a:rPr lang="lv-LV" altLang="lv-LV" sz="2000"/>
              <a:t> </a:t>
            </a:r>
          </a:p>
          <a:p>
            <a:pPr lvl="1"/>
            <a:r>
              <a:rPr lang="lv-LV" altLang="lv-LV" sz="1800"/>
              <a:t>jauni risinājumi ražošanai </a:t>
            </a:r>
          </a:p>
          <a:p>
            <a:pPr lvl="1"/>
            <a:r>
              <a:rPr lang="lv-LV" altLang="lv-LV" sz="1800"/>
              <a:t>profesūras sagatavošana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79143E3-E9B8-ACF3-79DF-33C8CC59122F}"/>
              </a:ext>
            </a:extLst>
          </p:cNvPr>
          <p:cNvSpPr>
            <a:spLocks noGrp="1"/>
          </p:cNvSpPr>
          <p:nvPr>
            <p:ph type="dt" sz="half" idx="10"/>
          </p:nvPr>
        </p:nvSpPr>
        <p:spPr/>
        <p:txBody>
          <a:bodyPr/>
          <a:lstStyle/>
          <a:p>
            <a:r>
              <a:rPr lang="lv-LV" altLang="lv-LV"/>
              <a:t>2000.02.10.</a:t>
            </a:r>
          </a:p>
        </p:txBody>
      </p:sp>
      <p:sp>
        <p:nvSpPr>
          <p:cNvPr id="4" name="Slide Number Placeholder 5">
            <a:extLst>
              <a:ext uri="{FF2B5EF4-FFF2-40B4-BE49-F238E27FC236}">
                <a16:creationId xmlns:a16="http://schemas.microsoft.com/office/drawing/2014/main" id="{1EF21C34-9261-1CB4-8BDC-836E86205E33}"/>
              </a:ext>
            </a:extLst>
          </p:cNvPr>
          <p:cNvSpPr>
            <a:spLocks noGrp="1"/>
          </p:cNvSpPr>
          <p:nvPr>
            <p:ph type="sldNum" sz="quarter" idx="12"/>
          </p:nvPr>
        </p:nvSpPr>
        <p:spPr/>
        <p:txBody>
          <a:bodyPr/>
          <a:lstStyle/>
          <a:p>
            <a:r>
              <a:rPr lang="lv-LV" altLang="lv-LV"/>
              <a:t>Andris Miglavs        </a:t>
            </a:r>
            <a:fld id="{D4ABDDE4-31D0-46BF-A4A2-FCA299584FD3}" type="slidenum">
              <a:rPr lang="lv-LV" altLang="lv-LV"/>
              <a:pPr/>
              <a:t>8</a:t>
            </a:fld>
            <a:endParaRPr lang="lv-LV" altLang="lv-LV"/>
          </a:p>
        </p:txBody>
      </p:sp>
      <p:sp>
        <p:nvSpPr>
          <p:cNvPr id="89090" name="Rectangle 2">
            <a:extLst>
              <a:ext uri="{FF2B5EF4-FFF2-40B4-BE49-F238E27FC236}">
                <a16:creationId xmlns:a16="http://schemas.microsoft.com/office/drawing/2014/main" id="{3A93357A-71C4-6278-D932-6382734C27EF}"/>
              </a:ext>
            </a:extLst>
          </p:cNvPr>
          <p:cNvSpPr>
            <a:spLocks noGrp="1" noChangeArrowheads="1"/>
          </p:cNvSpPr>
          <p:nvPr>
            <p:ph type="title"/>
          </p:nvPr>
        </p:nvSpPr>
        <p:spPr/>
        <p:txBody>
          <a:bodyPr/>
          <a:lstStyle/>
          <a:p>
            <a:r>
              <a:rPr lang="lv-LV" altLang="lv-LV"/>
              <a:t>Nepieciešamie zinātnes pētījumu produkti </a:t>
            </a:r>
          </a:p>
        </p:txBody>
      </p:sp>
      <p:sp>
        <p:nvSpPr>
          <p:cNvPr id="89091" name="Rectangle 3">
            <a:extLst>
              <a:ext uri="{FF2B5EF4-FFF2-40B4-BE49-F238E27FC236}">
                <a16:creationId xmlns:a16="http://schemas.microsoft.com/office/drawing/2014/main" id="{4191590A-4284-6D16-6DBE-C2F331A47123}"/>
              </a:ext>
            </a:extLst>
          </p:cNvPr>
          <p:cNvSpPr>
            <a:spLocks noGrp="1" noChangeArrowheads="1"/>
          </p:cNvSpPr>
          <p:nvPr>
            <p:ph type="body" idx="1"/>
          </p:nvPr>
        </p:nvSpPr>
        <p:spPr>
          <a:xfrm>
            <a:off x="685800" y="1600200"/>
            <a:ext cx="7924800" cy="4648200"/>
          </a:xfrm>
        </p:spPr>
        <p:txBody>
          <a:bodyPr/>
          <a:lstStyle/>
          <a:p>
            <a:r>
              <a:rPr lang="lv-LV" altLang="lv-LV"/>
              <a:t>Lauksaimniecības konkurētspējas paaugstināšanai </a:t>
            </a:r>
          </a:p>
          <a:p>
            <a:pPr lvl="1"/>
            <a:r>
              <a:rPr lang="lv-LV" altLang="lv-LV"/>
              <a:t>D</a:t>
            </a:r>
            <a:r>
              <a:rPr lang="lv-LV" altLang="lv-LV">
                <a:cs typeface="Times New Roman" panose="02020603050405020304" pitchFamily="18" charset="0"/>
              </a:rPr>
              <a:t>ažādo tehnoloģiju ekonomiskais salīdzinājums un pamatojumu izstrāde intensīvo tehnoloģiju ieviešanai sekojošās nozarēs</a:t>
            </a:r>
            <a:endParaRPr lang="lv-LV" altLang="lv-LV"/>
          </a:p>
          <a:p>
            <a:pPr lvl="1"/>
            <a:r>
              <a:rPr lang="lv-LV" altLang="lv-LV"/>
              <a:t>Regulāra </a:t>
            </a:r>
            <a:r>
              <a:rPr lang="lv-LV" altLang="lv-LV">
                <a:cs typeface="Times New Roman" panose="02020603050405020304" pitchFamily="18" charset="0"/>
              </a:rPr>
              <a:t>inform</a:t>
            </a:r>
            <a:r>
              <a:rPr lang="lv-LV" altLang="lv-LV"/>
              <a:t>ācija </a:t>
            </a:r>
            <a:r>
              <a:rPr lang="lv-LV" altLang="lv-LV">
                <a:cs typeface="Times New Roman" panose="02020603050405020304" pitchFamily="18" charset="0"/>
              </a:rPr>
              <a:t>par jaunākiem zinātniskiem pētījumiem</a:t>
            </a:r>
            <a:r>
              <a:rPr lang="lv-LV" altLang="lv-LV"/>
              <a:t> Latvijā un </a:t>
            </a:r>
            <a:r>
              <a:rPr lang="lv-LV" altLang="lv-LV">
                <a:cs typeface="Times New Roman" panose="02020603050405020304" pitchFamily="18" charset="0"/>
              </a:rPr>
              <a:t>ārzem</a:t>
            </a:r>
            <a:r>
              <a:rPr lang="lv-LV" altLang="lv-LV"/>
              <a:t>ēs</a:t>
            </a:r>
          </a:p>
          <a:p>
            <a:pPr lvl="1"/>
            <a:r>
              <a:rPr lang="lv-LV" altLang="lv-LV"/>
              <a:t>R</a:t>
            </a:r>
            <a:r>
              <a:rPr lang="lv-LV" altLang="lv-LV">
                <a:cs typeface="Times New Roman" panose="02020603050405020304" pitchFamily="18" charset="0"/>
              </a:rPr>
              <a:t>ekomendācijas lopu mītņu būves projektu racionālākajiem risinājumiem ar dažādām ražošanas tehnoloģijām</a:t>
            </a:r>
            <a:r>
              <a:rPr lang="lv-LV" altLang="lv-LV"/>
              <a:t> </a:t>
            </a:r>
          </a:p>
          <a:p>
            <a:pPr lvl="1"/>
            <a:r>
              <a:rPr lang="lv-LV" altLang="lv-LV"/>
              <a:t>Rekomendācijām kompleksi efektīvākajiem lopbarības ražošanas paņēmieniem 		</a:t>
            </a:r>
          </a:p>
          <a:p>
            <a:pPr lvl="1"/>
            <a:r>
              <a:rPr lang="lv-LV" altLang="lv-LV"/>
              <a:t>Patērētāju pieprasīti augstas pievienotās vērtības pārtikas produkti no lauksaimniecības izejvielām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9A7E234-6E98-9855-2D5E-8985EBB7624E}"/>
              </a:ext>
            </a:extLst>
          </p:cNvPr>
          <p:cNvSpPr>
            <a:spLocks noGrp="1"/>
          </p:cNvSpPr>
          <p:nvPr>
            <p:ph type="dt" sz="half" idx="10"/>
          </p:nvPr>
        </p:nvSpPr>
        <p:spPr/>
        <p:txBody>
          <a:bodyPr/>
          <a:lstStyle/>
          <a:p>
            <a:r>
              <a:rPr lang="lv-LV" altLang="lv-LV"/>
              <a:t>2000.02.10.</a:t>
            </a:r>
          </a:p>
        </p:txBody>
      </p:sp>
      <p:sp>
        <p:nvSpPr>
          <p:cNvPr id="4" name="Slide Number Placeholder 5">
            <a:extLst>
              <a:ext uri="{FF2B5EF4-FFF2-40B4-BE49-F238E27FC236}">
                <a16:creationId xmlns:a16="http://schemas.microsoft.com/office/drawing/2014/main" id="{420EC937-7C6C-307B-0363-48888195B88B}"/>
              </a:ext>
            </a:extLst>
          </p:cNvPr>
          <p:cNvSpPr>
            <a:spLocks noGrp="1"/>
          </p:cNvSpPr>
          <p:nvPr>
            <p:ph type="sldNum" sz="quarter" idx="12"/>
          </p:nvPr>
        </p:nvSpPr>
        <p:spPr/>
        <p:txBody>
          <a:bodyPr/>
          <a:lstStyle/>
          <a:p>
            <a:r>
              <a:rPr lang="lv-LV" altLang="lv-LV"/>
              <a:t>Andris Miglavs        </a:t>
            </a:r>
            <a:fld id="{7C4AFD77-4A21-4FBB-BD08-C923CF86A6DF}" type="slidenum">
              <a:rPr lang="lv-LV" altLang="lv-LV"/>
              <a:pPr/>
              <a:t>9</a:t>
            </a:fld>
            <a:endParaRPr lang="lv-LV" altLang="lv-LV"/>
          </a:p>
        </p:txBody>
      </p:sp>
      <p:sp>
        <p:nvSpPr>
          <p:cNvPr id="100354" name="Rectangle 2">
            <a:extLst>
              <a:ext uri="{FF2B5EF4-FFF2-40B4-BE49-F238E27FC236}">
                <a16:creationId xmlns:a16="http://schemas.microsoft.com/office/drawing/2014/main" id="{AE7A4FC7-4A0D-EDFD-F460-18D1B9305258}"/>
              </a:ext>
            </a:extLst>
          </p:cNvPr>
          <p:cNvSpPr>
            <a:spLocks noGrp="1" noChangeArrowheads="1"/>
          </p:cNvSpPr>
          <p:nvPr>
            <p:ph type="title"/>
          </p:nvPr>
        </p:nvSpPr>
        <p:spPr/>
        <p:txBody>
          <a:bodyPr/>
          <a:lstStyle/>
          <a:p>
            <a:r>
              <a:rPr lang="lv-LV" altLang="lv-LV"/>
              <a:t>Lauku strukturālas pārmaiņas</a:t>
            </a:r>
          </a:p>
        </p:txBody>
      </p:sp>
      <p:sp>
        <p:nvSpPr>
          <p:cNvPr id="100355" name="Rectangle 3">
            <a:extLst>
              <a:ext uri="{FF2B5EF4-FFF2-40B4-BE49-F238E27FC236}">
                <a16:creationId xmlns:a16="http://schemas.microsoft.com/office/drawing/2014/main" id="{E7573482-C721-955F-DB0F-46665ED2498B}"/>
              </a:ext>
            </a:extLst>
          </p:cNvPr>
          <p:cNvSpPr>
            <a:spLocks noGrp="1" noChangeArrowheads="1"/>
          </p:cNvSpPr>
          <p:nvPr>
            <p:ph type="body" idx="1"/>
          </p:nvPr>
        </p:nvSpPr>
        <p:spPr/>
        <p:txBody>
          <a:bodyPr/>
          <a:lstStyle/>
          <a:p>
            <a:r>
              <a:rPr lang="lv-LV" altLang="lv-LV" b="1"/>
              <a:t>L</a:t>
            </a:r>
            <a:r>
              <a:rPr lang="lv-LV" altLang="lv-LV" b="1">
                <a:latin typeface="MS Sans Serif" charset="0"/>
                <a:cs typeface="Times New Roman" panose="02020603050405020304" pitchFamily="18" charset="0"/>
              </a:rPr>
              <a:t>auksaimniecībā ir </a:t>
            </a:r>
            <a:r>
              <a:rPr lang="lv-LV" altLang="lv-LV" b="1"/>
              <a:t>salīdzinoši </a:t>
            </a:r>
            <a:r>
              <a:rPr lang="lv-LV" altLang="lv-LV" b="1">
                <a:latin typeface="MS Sans Serif" charset="0"/>
                <a:cs typeface="Times New Roman" panose="02020603050405020304" pitchFamily="18" charset="0"/>
              </a:rPr>
              <a:t>liels nodarbināto skaits</a:t>
            </a:r>
            <a:endParaRPr lang="lv-LV" altLang="lv-LV" b="1"/>
          </a:p>
          <a:p>
            <a:endParaRPr lang="lv-LV" altLang="lv-LV" b="1"/>
          </a:p>
          <a:p>
            <a:r>
              <a:rPr lang="lv-LV" altLang="lv-LV" b="1"/>
              <a:t>S</a:t>
            </a:r>
            <a:r>
              <a:rPr lang="lv-LV" altLang="lv-LV" b="1">
                <a:latin typeface="MS Sans Serif" charset="0"/>
                <a:cs typeface="Times New Roman" panose="02020603050405020304" pitchFamily="18" charset="0"/>
              </a:rPr>
              <a:t>akopti lauki ir objektīvs produkts, ko vēl sabiedrība pati neapzinās, bet ko lauki var piedāvāt sabiedrībai kopumā. </a:t>
            </a:r>
          </a:p>
        </p:txBody>
      </p:sp>
    </p:spTree>
  </p:cSld>
  <p:clrMapOvr>
    <a:masterClrMapping/>
  </p:clrMapOvr>
</p:sld>
</file>

<file path=ppt/theme/theme1.xml><?xml version="1.0" encoding="utf-8"?>
<a:theme xmlns:a="http://schemas.openxmlformats.org/drawingml/2006/main" name="Professional">
  <a:themeElements>
    <a:clrScheme name="">
      <a:dk1>
        <a:srgbClr val="000000"/>
      </a:dk1>
      <a:lt1>
        <a:srgbClr val="FFFFCC"/>
      </a:lt1>
      <a:dk2>
        <a:srgbClr val="333399"/>
      </a:dk2>
      <a:lt2>
        <a:srgbClr val="C0C0C0"/>
      </a:lt2>
      <a:accent1>
        <a:srgbClr val="99CCFF"/>
      </a:accent1>
      <a:accent2>
        <a:srgbClr val="CCCCFF"/>
      </a:accent2>
      <a:accent3>
        <a:srgbClr val="FFFFE2"/>
      </a:accent3>
      <a:accent4>
        <a:srgbClr val="000000"/>
      </a:accent4>
      <a:accent5>
        <a:srgbClr val="CAE2FF"/>
      </a:accent5>
      <a:accent6>
        <a:srgbClr val="B9B9E7"/>
      </a:accent6>
      <a:hlink>
        <a:srgbClr val="FF99CC"/>
      </a:hlink>
      <a:folHlink>
        <a:srgbClr val="CBCBCB"/>
      </a:folHlink>
    </a:clrScheme>
    <a:fontScheme name="Professi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lv-LV"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lv-LV"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C:\MSOffice\Templates\Presentation Designs\Professional.pot</Template>
  <TotalTime>4656</TotalTime>
  <Words>2400</Words>
  <Application>Microsoft Office PowerPoint</Application>
  <PresentationFormat>On-screen Show (4:3)</PresentationFormat>
  <Paragraphs>196</Paragraphs>
  <Slides>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Times New Roman</vt:lpstr>
      <vt:lpstr>Monotype Sorts</vt:lpstr>
      <vt:lpstr>Symbol</vt:lpstr>
      <vt:lpstr>RimSouvenir</vt:lpstr>
      <vt:lpstr>MS Sans Serif</vt:lpstr>
      <vt:lpstr>Professional</vt:lpstr>
      <vt:lpstr>Andris Miglavs Latvijas lauksaimniecības ekonomikas attīstības problēmas un zinātnieku ieguldījums to risināšanā</vt:lpstr>
      <vt:lpstr>Stāvokļa raksturīgās iezīmes: procesi </vt:lpstr>
      <vt:lpstr>Stāvokļa raksturīgās iezīmes: problēmas</vt:lpstr>
      <vt:lpstr>Lauksaimniecības attīstību noteicošie faktori pašlaik</vt:lpstr>
      <vt:lpstr>Integrācija Eiropas savienībā </vt:lpstr>
      <vt:lpstr>Konkurētspējas paaugstināšana</vt:lpstr>
      <vt:lpstr>Zinātne lauksaimniecībā  </vt:lpstr>
      <vt:lpstr>Nepieciešamie zinātnes pētījumu produkti </vt:lpstr>
      <vt:lpstr>Lauku strukturālas pārmaiņas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Andris Miglavs Latvijas lauksaimniecības politika:  procesi, problēmas, risinājumi</dc:title>
  <dc:creator>Andris</dc:creator>
  <cp:lastModifiedBy>AMgl</cp:lastModifiedBy>
  <cp:revision>58</cp:revision>
  <cp:lastPrinted>1997-06-26T21:54:28Z</cp:lastPrinted>
  <dcterms:created xsi:type="dcterms:W3CDTF">1995-06-17T23:31:02Z</dcterms:created>
  <dcterms:modified xsi:type="dcterms:W3CDTF">2024-03-19T23:49:34Z</dcterms:modified>
</cp:coreProperties>
</file>