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9" r:id="rId1"/>
    <p:sldMasterId id="2147483882" r:id="rId2"/>
    <p:sldMasterId id="2147483906" r:id="rId3"/>
    <p:sldMasterId id="2147483935" r:id="rId4"/>
  </p:sldMasterIdLst>
  <p:notesMasterIdLst>
    <p:notesMasterId r:id="rId28"/>
  </p:notesMasterIdLst>
  <p:sldIdLst>
    <p:sldId id="272" r:id="rId5"/>
    <p:sldId id="440" r:id="rId6"/>
    <p:sldId id="442" r:id="rId7"/>
    <p:sldId id="443" r:id="rId8"/>
    <p:sldId id="444" r:id="rId9"/>
    <p:sldId id="445" r:id="rId10"/>
    <p:sldId id="424" r:id="rId11"/>
    <p:sldId id="425" r:id="rId12"/>
    <p:sldId id="439" r:id="rId13"/>
    <p:sldId id="438" r:id="rId14"/>
    <p:sldId id="441" r:id="rId15"/>
    <p:sldId id="434" r:id="rId16"/>
    <p:sldId id="426" r:id="rId17"/>
    <p:sldId id="446" r:id="rId18"/>
    <p:sldId id="414" r:id="rId19"/>
    <p:sldId id="418" r:id="rId20"/>
    <p:sldId id="369" r:id="rId21"/>
    <p:sldId id="371" r:id="rId22"/>
    <p:sldId id="370" r:id="rId23"/>
    <p:sldId id="372" r:id="rId24"/>
    <p:sldId id="373" r:id="rId25"/>
    <p:sldId id="374" r:id="rId26"/>
    <p:sldId id="39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Nenosaukta sadaļa" id="{8A02E5B3-51C6-452B-A8F9-E43B519B4223}">
          <p14:sldIdLst>
            <p14:sldId id="272"/>
            <p14:sldId id="398"/>
            <p14:sldId id="399"/>
            <p14:sldId id="414"/>
            <p14:sldId id="400"/>
            <p14:sldId id="395"/>
            <p14:sldId id="415"/>
            <p14:sldId id="418"/>
            <p14:sldId id="422"/>
            <p14:sldId id="369"/>
            <p14:sldId id="371"/>
            <p14:sldId id="370"/>
            <p14:sldId id="372"/>
            <p14:sldId id="373"/>
            <p14:sldId id="374"/>
            <p14:sldId id="419"/>
            <p14:sldId id="3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Vidējs stils 2 - izcēlum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Tumšs stils 2 - izcēlums 5/izcēlum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Vidējs stils 4 - izcēlum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2519" autoAdjust="0"/>
  </p:normalViewPr>
  <p:slideViewPr>
    <p:cSldViewPr snapToGrid="0">
      <p:cViewPr>
        <p:scale>
          <a:sx n="100" d="100"/>
          <a:sy n="100" d="100"/>
        </p:scale>
        <p:origin x="-61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FB824-D646-46A8-8F7B-F3B0B7A6FFA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C0A11598-3857-4353-9D71-38077E858F27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v-LV" sz="1600" b="0" cap="none" spc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(A) Pārvaldības struktūras reforma: </a:t>
          </a:r>
          <a:br>
            <a:rPr lang="lv-LV" sz="1600" b="0" cap="none" spc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</a:br>
          <a:r>
            <a:rPr lang="lv-LV" sz="1600" b="0" cap="none" spc="0" dirty="0" smtClean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apriņķu funkcionālā izveide</a:t>
          </a:r>
          <a:endParaRPr lang="en-US" sz="1600" b="0" cap="none" spc="0" dirty="0">
            <a:ln w="0"/>
            <a:solidFill>
              <a:schemeClr val="accent6">
                <a:lumMod val="20000"/>
                <a:lumOff val="80000"/>
              </a:schemeClr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2C1AC948-753D-4DC8-B15D-47805A7036A1}" type="parTrans" cxnId="{223E9B51-5DAF-49A3-9E4C-0DE6A74CB32D}">
      <dgm:prSet/>
      <dgm:spPr/>
      <dgm:t>
        <a:bodyPr/>
        <a:lstStyle/>
        <a:p>
          <a:endParaRPr lang="en-US"/>
        </a:p>
      </dgm:t>
    </dgm:pt>
    <dgm:pt modelId="{C6EBF18F-4B00-4EC2-BFE4-C2155837FA17}" type="sibTrans" cxnId="{223E9B51-5DAF-49A3-9E4C-0DE6A74CB32D}">
      <dgm:prSet/>
      <dgm:spPr/>
      <dgm:t>
        <a:bodyPr/>
        <a:lstStyle/>
        <a:p>
          <a:endParaRPr lang="en-US"/>
        </a:p>
      </dgm:t>
    </dgm:pt>
    <dgm:pt modelId="{B66FA9B1-266E-43A9-86A0-3877DE8628FF}">
      <dgm:prSet phldrT="[Text]" custT="1"/>
      <dgm:spPr>
        <a:solidFill>
          <a:srgbClr val="C00000"/>
        </a:solidFill>
      </dgm:spPr>
      <dgm:t>
        <a:bodyPr/>
        <a:lstStyle/>
        <a:p>
          <a:r>
            <a:rPr lang="lv-LV" sz="1600" dirty="0" smtClean="0">
              <a:solidFill>
                <a:srgbClr val="FFCCCC"/>
              </a:solidFill>
            </a:rPr>
            <a:t>(B) Finanšu reforma-</a:t>
          </a:r>
          <a:endParaRPr lang="en-US" sz="1600" dirty="0">
            <a:solidFill>
              <a:srgbClr val="FFCCCC"/>
            </a:solidFill>
          </a:endParaRPr>
        </a:p>
      </dgm:t>
    </dgm:pt>
    <dgm:pt modelId="{00645C35-8C24-4E80-9F54-BE672177A03C}" type="parTrans" cxnId="{FFFC1F33-7E33-4D68-8C8F-E7BB70EC6FAB}">
      <dgm:prSet/>
      <dgm:spPr/>
      <dgm:t>
        <a:bodyPr/>
        <a:lstStyle/>
        <a:p>
          <a:endParaRPr lang="en-US"/>
        </a:p>
      </dgm:t>
    </dgm:pt>
    <dgm:pt modelId="{5566B903-9BF2-4E0F-A092-95AF1A28C71A}" type="sibTrans" cxnId="{FFFC1F33-7E33-4D68-8C8F-E7BB70EC6FAB}">
      <dgm:prSet/>
      <dgm:spPr/>
      <dgm:t>
        <a:bodyPr/>
        <a:lstStyle/>
        <a:p>
          <a:endParaRPr lang="en-US"/>
        </a:p>
      </dgm:t>
    </dgm:pt>
    <dgm:pt modelId="{FC0908E2-1FFE-4C03-9C70-3769EC457E1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lv-LV" dirty="0" smtClean="0"/>
            <a:t>(C) Robežu reforma</a:t>
          </a:r>
          <a:endParaRPr lang="en-US" dirty="0"/>
        </a:p>
      </dgm:t>
    </dgm:pt>
    <dgm:pt modelId="{D3C38863-2895-4EA0-8164-6407C71948DD}" type="parTrans" cxnId="{5FE05E4E-2B45-4A86-B45B-9F213B35233E}">
      <dgm:prSet/>
      <dgm:spPr/>
      <dgm:t>
        <a:bodyPr/>
        <a:lstStyle/>
        <a:p>
          <a:endParaRPr lang="en-US"/>
        </a:p>
      </dgm:t>
    </dgm:pt>
    <dgm:pt modelId="{0BB52403-9080-4F67-9F49-F0F1C089E048}" type="sibTrans" cxnId="{5FE05E4E-2B45-4A86-B45B-9F213B35233E}">
      <dgm:prSet/>
      <dgm:spPr/>
      <dgm:t>
        <a:bodyPr/>
        <a:lstStyle/>
        <a:p>
          <a:endParaRPr lang="en-US"/>
        </a:p>
      </dgm:t>
    </dgm:pt>
    <dgm:pt modelId="{81827EB9-C80F-4C8B-920D-20BB90CFE912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lv-LV"/>
        </a:p>
      </dgm:t>
    </dgm:pt>
    <dgm:pt modelId="{819762EE-A3D2-4B46-9D24-072B6DF3B94C}" type="parTrans" cxnId="{0B44D8B4-F8BC-4540-B24E-29496FA8D280}">
      <dgm:prSet/>
      <dgm:spPr/>
      <dgm:t>
        <a:bodyPr/>
        <a:lstStyle/>
        <a:p>
          <a:endParaRPr lang="lv-LV"/>
        </a:p>
      </dgm:t>
    </dgm:pt>
    <dgm:pt modelId="{0CD01A9E-C28C-473F-AFC9-2A45F66F6027}" type="sibTrans" cxnId="{0B44D8B4-F8BC-4540-B24E-29496FA8D280}">
      <dgm:prSet/>
      <dgm:spPr/>
      <dgm:t>
        <a:bodyPr/>
        <a:lstStyle/>
        <a:p>
          <a:endParaRPr lang="lv-LV"/>
        </a:p>
      </dgm:t>
    </dgm:pt>
    <dgm:pt modelId="{DC617520-8757-4BE2-8474-7A6850417252}" type="pres">
      <dgm:prSet presAssocID="{7E1FB824-D646-46A8-8F7B-F3B0B7A6FF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192F8B1-95CB-4340-83D6-630388668AE2}" type="pres">
      <dgm:prSet presAssocID="{C0A11598-3857-4353-9D71-38077E858F27}" presName="gear1" presStyleLbl="node1" presStyleIdx="0" presStyleCnt="3" custLinFactNeighborX="75" custLinFactNeighborY="3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4A0EA-2F4C-413F-A54C-8B2661DEE8E5}" type="pres">
      <dgm:prSet presAssocID="{C0A11598-3857-4353-9D71-38077E858F27}" presName="gear1srcNode" presStyleLbl="node1" presStyleIdx="0" presStyleCnt="3"/>
      <dgm:spPr/>
      <dgm:t>
        <a:bodyPr/>
        <a:lstStyle/>
        <a:p>
          <a:endParaRPr lang="en-US"/>
        </a:p>
      </dgm:t>
    </dgm:pt>
    <dgm:pt modelId="{AAEB630B-3550-4D8D-BF68-7094B794DE14}" type="pres">
      <dgm:prSet presAssocID="{C0A11598-3857-4353-9D71-38077E858F27}" presName="gear1dstNode" presStyleLbl="node1" presStyleIdx="0" presStyleCnt="3"/>
      <dgm:spPr/>
      <dgm:t>
        <a:bodyPr/>
        <a:lstStyle/>
        <a:p>
          <a:endParaRPr lang="en-US"/>
        </a:p>
      </dgm:t>
    </dgm:pt>
    <dgm:pt modelId="{C92D8A1F-DC30-4963-8D5F-811EB9C41FC6}" type="pres">
      <dgm:prSet presAssocID="{B66FA9B1-266E-43A9-86A0-3877DE8628FF}" presName="gear2" presStyleLbl="node1" presStyleIdx="1" presStyleCnt="3" custLinFactNeighborX="467" custLinFactNeighborY="-42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62EEB-1E22-48C1-AA08-4ECE7B95E546}" type="pres">
      <dgm:prSet presAssocID="{B66FA9B1-266E-43A9-86A0-3877DE8628FF}" presName="gear2srcNode" presStyleLbl="node1" presStyleIdx="1" presStyleCnt="3"/>
      <dgm:spPr/>
      <dgm:t>
        <a:bodyPr/>
        <a:lstStyle/>
        <a:p>
          <a:endParaRPr lang="en-US"/>
        </a:p>
      </dgm:t>
    </dgm:pt>
    <dgm:pt modelId="{7D490D86-8308-4B24-AFC3-1A2D94DE4990}" type="pres">
      <dgm:prSet presAssocID="{B66FA9B1-266E-43A9-86A0-3877DE8628FF}" presName="gear2dstNode" presStyleLbl="node1" presStyleIdx="1" presStyleCnt="3"/>
      <dgm:spPr/>
      <dgm:t>
        <a:bodyPr/>
        <a:lstStyle/>
        <a:p>
          <a:endParaRPr lang="en-US"/>
        </a:p>
      </dgm:t>
    </dgm:pt>
    <dgm:pt modelId="{BD241634-D039-49F8-9BCC-5CC72435B2E5}" type="pres">
      <dgm:prSet presAssocID="{FC0908E2-1FFE-4C03-9C70-3769EC457E15}" presName="gear3" presStyleLbl="node1" presStyleIdx="2" presStyleCnt="3" custAng="186042"/>
      <dgm:spPr/>
      <dgm:t>
        <a:bodyPr/>
        <a:lstStyle/>
        <a:p>
          <a:endParaRPr lang="en-US"/>
        </a:p>
      </dgm:t>
    </dgm:pt>
    <dgm:pt modelId="{34E696C3-D5F9-4D74-8D06-65E407DAF5A0}" type="pres">
      <dgm:prSet presAssocID="{FC0908E2-1FFE-4C03-9C70-3769EC457E1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5577F-BEFD-4ECC-A9BC-E2DEEB3A2DB5}" type="pres">
      <dgm:prSet presAssocID="{FC0908E2-1FFE-4C03-9C70-3769EC457E15}" presName="gear3srcNode" presStyleLbl="node1" presStyleIdx="2" presStyleCnt="3"/>
      <dgm:spPr/>
      <dgm:t>
        <a:bodyPr/>
        <a:lstStyle/>
        <a:p>
          <a:endParaRPr lang="en-US"/>
        </a:p>
      </dgm:t>
    </dgm:pt>
    <dgm:pt modelId="{EC46F09A-EC53-47E0-B9EF-9E025CEAF9F5}" type="pres">
      <dgm:prSet presAssocID="{FC0908E2-1FFE-4C03-9C70-3769EC457E15}" presName="gear3dstNode" presStyleLbl="node1" presStyleIdx="2" presStyleCnt="3"/>
      <dgm:spPr/>
      <dgm:t>
        <a:bodyPr/>
        <a:lstStyle/>
        <a:p>
          <a:endParaRPr lang="en-US"/>
        </a:p>
      </dgm:t>
    </dgm:pt>
    <dgm:pt modelId="{2EE16BAA-2707-4BCB-BAFB-8D24610F057A}" type="pres">
      <dgm:prSet presAssocID="{C6EBF18F-4B00-4EC2-BFE4-C2155837FA1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BE889C4-C512-4787-A861-D3EBF3D22D13}" type="pres">
      <dgm:prSet presAssocID="{5566B903-9BF2-4E0F-A092-95AF1A28C71A}" presName="connector2" presStyleLbl="sibTrans2D1" presStyleIdx="1" presStyleCnt="3" custLinFactNeighborX="-3633" custLinFactNeighborY="2034"/>
      <dgm:spPr/>
      <dgm:t>
        <a:bodyPr/>
        <a:lstStyle/>
        <a:p>
          <a:endParaRPr lang="en-US"/>
        </a:p>
      </dgm:t>
    </dgm:pt>
    <dgm:pt modelId="{994933B2-86A4-4E92-BAA5-2BD221195EE1}" type="pres">
      <dgm:prSet presAssocID="{0BB52403-9080-4F67-9F49-F0F1C089E048}" presName="connector3" presStyleLbl="sibTrans2D1" presStyleIdx="2" presStyleCnt="3" custLinFactNeighborX="-6517" custLinFactNeighborY="1824"/>
      <dgm:spPr/>
      <dgm:t>
        <a:bodyPr/>
        <a:lstStyle/>
        <a:p>
          <a:endParaRPr lang="en-US"/>
        </a:p>
      </dgm:t>
    </dgm:pt>
  </dgm:ptLst>
  <dgm:cxnLst>
    <dgm:cxn modelId="{06FBE5BD-C920-4D12-B26A-EBE291FF1C0F}" type="presOf" srcId="{C0A11598-3857-4353-9D71-38077E858F27}" destId="{2192F8B1-95CB-4340-83D6-630388668AE2}" srcOrd="0" destOrd="0" presId="urn:microsoft.com/office/officeart/2005/8/layout/gear1"/>
    <dgm:cxn modelId="{CD2B9DEF-3FD8-4469-B6DF-072682CE960C}" type="presOf" srcId="{7E1FB824-D646-46A8-8F7B-F3B0B7A6FFA9}" destId="{DC617520-8757-4BE2-8474-7A6850417252}" srcOrd="0" destOrd="0" presId="urn:microsoft.com/office/officeart/2005/8/layout/gear1"/>
    <dgm:cxn modelId="{C9F19967-B0BA-43C0-8FE1-4CD9E71998B3}" type="presOf" srcId="{C0A11598-3857-4353-9D71-38077E858F27}" destId="{AAEB630B-3550-4D8D-BF68-7094B794DE14}" srcOrd="2" destOrd="0" presId="urn:microsoft.com/office/officeart/2005/8/layout/gear1"/>
    <dgm:cxn modelId="{0B44D8B4-F8BC-4540-B24E-29496FA8D280}" srcId="{7E1FB824-D646-46A8-8F7B-F3B0B7A6FFA9}" destId="{81827EB9-C80F-4C8B-920D-20BB90CFE912}" srcOrd="3" destOrd="0" parTransId="{819762EE-A3D2-4B46-9D24-072B6DF3B94C}" sibTransId="{0CD01A9E-C28C-473F-AFC9-2A45F66F6027}"/>
    <dgm:cxn modelId="{1E5121F3-FEAF-4BD9-8D88-C20DA0F9A714}" type="presOf" srcId="{B66FA9B1-266E-43A9-86A0-3877DE8628FF}" destId="{7D490D86-8308-4B24-AFC3-1A2D94DE4990}" srcOrd="2" destOrd="0" presId="urn:microsoft.com/office/officeart/2005/8/layout/gear1"/>
    <dgm:cxn modelId="{1B0A3844-EA8F-48AA-B271-1169586DA14E}" type="presOf" srcId="{B66FA9B1-266E-43A9-86A0-3877DE8628FF}" destId="{C92D8A1F-DC30-4963-8D5F-811EB9C41FC6}" srcOrd="0" destOrd="0" presId="urn:microsoft.com/office/officeart/2005/8/layout/gear1"/>
    <dgm:cxn modelId="{5FE05E4E-2B45-4A86-B45B-9F213B35233E}" srcId="{7E1FB824-D646-46A8-8F7B-F3B0B7A6FFA9}" destId="{FC0908E2-1FFE-4C03-9C70-3769EC457E15}" srcOrd="2" destOrd="0" parTransId="{D3C38863-2895-4EA0-8164-6407C71948DD}" sibTransId="{0BB52403-9080-4F67-9F49-F0F1C089E048}"/>
    <dgm:cxn modelId="{0FB384BE-1320-4489-8684-5CB0D05E601E}" type="presOf" srcId="{C0A11598-3857-4353-9D71-38077E858F27}" destId="{8484A0EA-2F4C-413F-A54C-8B2661DEE8E5}" srcOrd="1" destOrd="0" presId="urn:microsoft.com/office/officeart/2005/8/layout/gear1"/>
    <dgm:cxn modelId="{223E9B51-5DAF-49A3-9E4C-0DE6A74CB32D}" srcId="{7E1FB824-D646-46A8-8F7B-F3B0B7A6FFA9}" destId="{C0A11598-3857-4353-9D71-38077E858F27}" srcOrd="0" destOrd="0" parTransId="{2C1AC948-753D-4DC8-B15D-47805A7036A1}" sibTransId="{C6EBF18F-4B00-4EC2-BFE4-C2155837FA17}"/>
    <dgm:cxn modelId="{FB3BB7EE-1D59-4416-93BA-7AD285CC41B3}" type="presOf" srcId="{B66FA9B1-266E-43A9-86A0-3877DE8628FF}" destId="{62162EEB-1E22-48C1-AA08-4ECE7B95E546}" srcOrd="1" destOrd="0" presId="urn:microsoft.com/office/officeart/2005/8/layout/gear1"/>
    <dgm:cxn modelId="{09759A7B-6938-4B70-99BE-1E79C172F92D}" type="presOf" srcId="{C6EBF18F-4B00-4EC2-BFE4-C2155837FA17}" destId="{2EE16BAA-2707-4BCB-BAFB-8D24610F057A}" srcOrd="0" destOrd="0" presId="urn:microsoft.com/office/officeart/2005/8/layout/gear1"/>
    <dgm:cxn modelId="{33053BD1-6CBC-4CB0-ADFC-20FFE25C9CCD}" type="presOf" srcId="{5566B903-9BF2-4E0F-A092-95AF1A28C71A}" destId="{EBE889C4-C512-4787-A861-D3EBF3D22D13}" srcOrd="0" destOrd="0" presId="urn:microsoft.com/office/officeart/2005/8/layout/gear1"/>
    <dgm:cxn modelId="{D26742E1-4FF4-4A21-9EE2-972E6EE0D56B}" type="presOf" srcId="{FC0908E2-1FFE-4C03-9C70-3769EC457E15}" destId="{34E696C3-D5F9-4D74-8D06-65E407DAF5A0}" srcOrd="1" destOrd="0" presId="urn:microsoft.com/office/officeart/2005/8/layout/gear1"/>
    <dgm:cxn modelId="{A561512C-42DF-4E34-B79E-EC343CC736A3}" type="presOf" srcId="{FC0908E2-1FFE-4C03-9C70-3769EC457E15}" destId="{EC46F09A-EC53-47E0-B9EF-9E025CEAF9F5}" srcOrd="3" destOrd="0" presId="urn:microsoft.com/office/officeart/2005/8/layout/gear1"/>
    <dgm:cxn modelId="{68301395-01B3-49E4-A7F1-3967A6619637}" type="presOf" srcId="{0BB52403-9080-4F67-9F49-F0F1C089E048}" destId="{994933B2-86A4-4E92-BAA5-2BD221195EE1}" srcOrd="0" destOrd="0" presId="urn:microsoft.com/office/officeart/2005/8/layout/gear1"/>
    <dgm:cxn modelId="{FFFC1F33-7E33-4D68-8C8F-E7BB70EC6FAB}" srcId="{7E1FB824-D646-46A8-8F7B-F3B0B7A6FFA9}" destId="{B66FA9B1-266E-43A9-86A0-3877DE8628FF}" srcOrd="1" destOrd="0" parTransId="{00645C35-8C24-4E80-9F54-BE672177A03C}" sibTransId="{5566B903-9BF2-4E0F-A092-95AF1A28C71A}"/>
    <dgm:cxn modelId="{975E8C19-5D69-46C2-BDD9-B918F05025B2}" type="presOf" srcId="{FC0908E2-1FFE-4C03-9C70-3769EC457E15}" destId="{E7F5577F-BEFD-4ECC-A9BC-E2DEEB3A2DB5}" srcOrd="2" destOrd="0" presId="urn:microsoft.com/office/officeart/2005/8/layout/gear1"/>
    <dgm:cxn modelId="{5F09FE7B-1080-4384-88BF-C7069D84D2B3}" type="presOf" srcId="{FC0908E2-1FFE-4C03-9C70-3769EC457E15}" destId="{BD241634-D039-49F8-9BCC-5CC72435B2E5}" srcOrd="0" destOrd="0" presId="urn:microsoft.com/office/officeart/2005/8/layout/gear1"/>
    <dgm:cxn modelId="{50800265-BED5-4040-BF3A-7B0569DC0047}" type="presParOf" srcId="{DC617520-8757-4BE2-8474-7A6850417252}" destId="{2192F8B1-95CB-4340-83D6-630388668AE2}" srcOrd="0" destOrd="0" presId="urn:microsoft.com/office/officeart/2005/8/layout/gear1"/>
    <dgm:cxn modelId="{5AB684D6-8129-409F-B8E8-DF8EE3FF0EF2}" type="presParOf" srcId="{DC617520-8757-4BE2-8474-7A6850417252}" destId="{8484A0EA-2F4C-413F-A54C-8B2661DEE8E5}" srcOrd="1" destOrd="0" presId="urn:microsoft.com/office/officeart/2005/8/layout/gear1"/>
    <dgm:cxn modelId="{1E191EB4-769A-46A5-86FE-BC05AEDA13A2}" type="presParOf" srcId="{DC617520-8757-4BE2-8474-7A6850417252}" destId="{AAEB630B-3550-4D8D-BF68-7094B794DE14}" srcOrd="2" destOrd="0" presId="urn:microsoft.com/office/officeart/2005/8/layout/gear1"/>
    <dgm:cxn modelId="{D3ACF66C-376C-4365-8F40-29717FF7CC45}" type="presParOf" srcId="{DC617520-8757-4BE2-8474-7A6850417252}" destId="{C92D8A1F-DC30-4963-8D5F-811EB9C41FC6}" srcOrd="3" destOrd="0" presId="urn:microsoft.com/office/officeart/2005/8/layout/gear1"/>
    <dgm:cxn modelId="{566B7E82-E2CF-4C13-9587-8289808A90FA}" type="presParOf" srcId="{DC617520-8757-4BE2-8474-7A6850417252}" destId="{62162EEB-1E22-48C1-AA08-4ECE7B95E546}" srcOrd="4" destOrd="0" presId="urn:microsoft.com/office/officeart/2005/8/layout/gear1"/>
    <dgm:cxn modelId="{BAD4EE52-FCA5-4209-8E56-3705B7627467}" type="presParOf" srcId="{DC617520-8757-4BE2-8474-7A6850417252}" destId="{7D490D86-8308-4B24-AFC3-1A2D94DE4990}" srcOrd="5" destOrd="0" presId="urn:microsoft.com/office/officeart/2005/8/layout/gear1"/>
    <dgm:cxn modelId="{A31B6C8F-C1E6-4186-9B55-D8E81F9B6795}" type="presParOf" srcId="{DC617520-8757-4BE2-8474-7A6850417252}" destId="{BD241634-D039-49F8-9BCC-5CC72435B2E5}" srcOrd="6" destOrd="0" presId="urn:microsoft.com/office/officeart/2005/8/layout/gear1"/>
    <dgm:cxn modelId="{4A6E89C3-2353-4C38-A6E0-0897AB82BBCE}" type="presParOf" srcId="{DC617520-8757-4BE2-8474-7A6850417252}" destId="{34E696C3-D5F9-4D74-8D06-65E407DAF5A0}" srcOrd="7" destOrd="0" presId="urn:microsoft.com/office/officeart/2005/8/layout/gear1"/>
    <dgm:cxn modelId="{72D21120-62A2-4511-833F-1B1E6622EA8C}" type="presParOf" srcId="{DC617520-8757-4BE2-8474-7A6850417252}" destId="{E7F5577F-BEFD-4ECC-A9BC-E2DEEB3A2DB5}" srcOrd="8" destOrd="0" presId="urn:microsoft.com/office/officeart/2005/8/layout/gear1"/>
    <dgm:cxn modelId="{9A8894FB-D61E-4CBC-BE0C-07421039939F}" type="presParOf" srcId="{DC617520-8757-4BE2-8474-7A6850417252}" destId="{EC46F09A-EC53-47E0-B9EF-9E025CEAF9F5}" srcOrd="9" destOrd="0" presId="urn:microsoft.com/office/officeart/2005/8/layout/gear1"/>
    <dgm:cxn modelId="{F2EB4326-4053-427B-959D-DCA5A9900635}" type="presParOf" srcId="{DC617520-8757-4BE2-8474-7A6850417252}" destId="{2EE16BAA-2707-4BCB-BAFB-8D24610F057A}" srcOrd="10" destOrd="0" presId="urn:microsoft.com/office/officeart/2005/8/layout/gear1"/>
    <dgm:cxn modelId="{64CD451E-2480-4A21-BD71-3291565CA824}" type="presParOf" srcId="{DC617520-8757-4BE2-8474-7A6850417252}" destId="{EBE889C4-C512-4787-A861-D3EBF3D22D13}" srcOrd="11" destOrd="0" presId="urn:microsoft.com/office/officeart/2005/8/layout/gear1"/>
    <dgm:cxn modelId="{D365F31F-5087-4436-B409-6120D73C9F57}" type="presParOf" srcId="{DC617520-8757-4BE2-8474-7A6850417252}" destId="{994933B2-86A4-4E92-BAA5-2BD221195E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61738-97D5-42A7-BA65-2C251CE59122}" type="datetimeFigureOut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24F1D-9EA2-48FC-8394-332E554B9AD1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3394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3181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lv-LV" sz="1800" dirty="0" smtClean="0"/>
              <a:t>Var censties </a:t>
            </a:r>
          </a:p>
          <a:p>
            <a:pPr lvl="2"/>
            <a:r>
              <a:rPr lang="lv-LV" sz="1800" dirty="0" smtClean="0"/>
              <a:t>panākt kosmētiskas pārmaiņas </a:t>
            </a:r>
          </a:p>
          <a:p>
            <a:pPr lvl="2"/>
            <a:r>
              <a:rPr lang="lv-LV" sz="1800" dirty="0" smtClean="0"/>
              <a:t>varbūt pat apturēt (aizkavēt?!) šo procesu  </a:t>
            </a:r>
          </a:p>
          <a:p>
            <a:pPr lvl="2"/>
            <a:r>
              <a:rPr lang="lv-LV" sz="1800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8737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b="1" dirty="0" smtClean="0"/>
              <a:t>Teritorijas attīstības kritiskās masas radīšana </a:t>
            </a:r>
          </a:p>
          <a:p>
            <a:pPr lvl="1"/>
            <a:r>
              <a:rPr lang="lv-LV" dirty="0" smtClean="0"/>
              <a:t>plānošanas reģionu gadījumā - visi apriņķi lielāki par 200 tūkst. iedzīvotāju,  vai tuvu tam. </a:t>
            </a:r>
          </a:p>
          <a:p>
            <a:r>
              <a:rPr lang="lv-LV" b="1" dirty="0" smtClean="0"/>
              <a:t>Valsts mēroga institūcijas iegūst aptveramu skaitu vietējās sadarbības partneru nozaru politiku reģionālās dimensijas iekļaušanai- 5-8 vienības, piemēram esošo 119 vai 35 vietā. </a:t>
            </a:r>
          </a:p>
          <a:p>
            <a:r>
              <a:rPr lang="lv-LV" b="1" dirty="0" smtClean="0"/>
              <a:t>Apriņķu un vietējo pašvaldību teritoriju </a:t>
            </a:r>
            <a:r>
              <a:rPr lang="lv-LV" b="1" dirty="0" err="1" smtClean="0"/>
              <a:t>pašatbildības</a:t>
            </a:r>
            <a:r>
              <a:rPr lang="lv-LV" b="1" dirty="0" smtClean="0"/>
              <a:t> attīstība</a:t>
            </a:r>
          </a:p>
          <a:p>
            <a:pPr lvl="1"/>
            <a:r>
              <a:rPr lang="lv-LV" dirty="0" smtClean="0"/>
              <a:t>pārvaldības efektivitāte – caur </a:t>
            </a:r>
            <a:r>
              <a:rPr lang="lv-LV" dirty="0" err="1" smtClean="0"/>
              <a:t>resursietilpīgo</a:t>
            </a:r>
            <a:r>
              <a:rPr lang="lv-LV" dirty="0" smtClean="0"/>
              <a:t> funkciju kopīgošanu </a:t>
            </a:r>
          </a:p>
          <a:p>
            <a:pPr lvl="1"/>
            <a:r>
              <a:rPr lang="lv-LV" dirty="0" smtClean="0"/>
              <a:t>sabiedrības politiskā un pilsoniskā attīstība- saglabājot iedzīvotāju saistību ar </a:t>
            </a:r>
            <a:r>
              <a:rPr lang="lv-LV" dirty="0" err="1" smtClean="0"/>
              <a:t>vietvarām</a:t>
            </a:r>
            <a:r>
              <a:rPr lang="lv-LV" dirty="0" smtClean="0"/>
              <a:t> </a:t>
            </a:r>
          </a:p>
          <a:p>
            <a:pPr lvl="1"/>
            <a:r>
              <a:rPr lang="lv-LV" dirty="0" smtClean="0"/>
              <a:t>finansiālā atbildība – ir skaidrāki attīstības finansēšanas nākotnes resursi un to ieguves kritēriji  </a:t>
            </a:r>
          </a:p>
          <a:p>
            <a:r>
              <a:rPr lang="lv-LV" b="1" dirty="0" smtClean="0"/>
              <a:t> Netiek administratīvi vardarbīgi sarauta iedzīvotāju piederības sajūta savām teritorijām </a:t>
            </a:r>
          </a:p>
          <a:p>
            <a:r>
              <a:rPr lang="lv-LV" b="1" dirty="0" smtClean="0"/>
              <a:t>Atšķirīgo Latvijas teritorijas daļu vienreizīguma / identitātes kā resursa izmantošana</a:t>
            </a:r>
          </a:p>
          <a:p>
            <a:pPr lvl="1"/>
            <a:r>
              <a:rPr lang="lv-LV" dirty="0" smtClean="0"/>
              <a:t>pozitīvā konkurence</a:t>
            </a:r>
          </a:p>
          <a:p>
            <a:pPr lvl="1"/>
            <a:r>
              <a:rPr lang="lv-LV" dirty="0" smtClean="0"/>
              <a:t>“jaunievedumu” domāšana</a:t>
            </a:r>
          </a:p>
          <a:p>
            <a:r>
              <a:rPr lang="lv-LV" b="1" dirty="0" smtClean="0"/>
              <a:t>Atšķirīgo Latvijas teritorijas daļu profilēšanās attīstības plānos</a:t>
            </a:r>
          </a:p>
          <a:p>
            <a:pPr lvl="1"/>
            <a:r>
              <a:rPr lang="lv-LV" dirty="0" smtClean="0"/>
              <a:t>teritorijas vienreizības stiprināšana</a:t>
            </a:r>
          </a:p>
          <a:p>
            <a:pPr lvl="1"/>
            <a:r>
              <a:rPr lang="lv-LV" dirty="0" smtClean="0"/>
              <a:t>teritorijas mārketings un “orientētas” investīcijas</a:t>
            </a:r>
          </a:p>
          <a:p>
            <a:pPr lvl="1"/>
            <a:r>
              <a:rPr lang="lv-LV" dirty="0" smtClean="0"/>
              <a:t>produktīvās saimnieciskās darbības attīstība</a:t>
            </a:r>
          </a:p>
          <a:p>
            <a:r>
              <a:rPr lang="lv-LV" b="1" dirty="0" smtClean="0"/>
              <a:t>Apriņķi - ekonomisko atbalsta struktūru galvenā darbības telpa</a:t>
            </a:r>
          </a:p>
          <a:p>
            <a:pPr lvl="1"/>
            <a:r>
              <a:rPr lang="lv-LV" dirty="0" smtClean="0"/>
              <a:t>atbilstošākajā līmenī organizējamā biznesa investīciju piesaiste</a:t>
            </a:r>
          </a:p>
          <a:p>
            <a:pPr lvl="1"/>
            <a:r>
              <a:rPr lang="lv-LV" dirty="0" smtClean="0"/>
              <a:t>marketinga un konsultatīvās institūcijas</a:t>
            </a:r>
          </a:p>
          <a:p>
            <a:r>
              <a:rPr lang="lv-LV" dirty="0" smtClean="0"/>
              <a:t> </a:t>
            </a:r>
            <a:r>
              <a:rPr lang="lv-LV" b="1" dirty="0" smtClean="0"/>
              <a:t>Lielo pilsētu – piepilsētu pārvaldības un telpiskie risinājumi</a:t>
            </a:r>
          </a:p>
          <a:p>
            <a:pPr lvl="1"/>
            <a:r>
              <a:rPr lang="lv-LV" dirty="0" smtClean="0"/>
              <a:t> Visām pilsētām satiksmes, sabiedriskā transporta, ielu/ceļu savienojamība un apsaimniekošana, inženiertehniskās infrastruktūras tīklu saiknes, sabiedriskās drošības u.c. jautājumi ir </a:t>
            </a:r>
            <a:r>
              <a:rPr lang="lv-LV" dirty="0" err="1" smtClean="0"/>
              <a:t>pārteritoriāli</a:t>
            </a:r>
            <a:r>
              <a:rPr lang="lv-LV" dirty="0" smtClean="0"/>
              <a:t>. </a:t>
            </a:r>
            <a:r>
              <a:rPr lang="lv-LV" b="1" dirty="0" smtClean="0"/>
              <a:t>Sevišķi izšķirīgi tos koordinēt ir Rīgas – Pierīgas gadījumā</a:t>
            </a:r>
            <a:r>
              <a:rPr lang="lv-LV" dirty="0" smtClean="0"/>
              <a:t>. </a:t>
            </a:r>
          </a:p>
          <a:p>
            <a:pPr lvl="2"/>
            <a:r>
              <a:rPr lang="lv-LV" dirty="0" smtClean="0"/>
              <a:t>pašvaldību interešu pretrunas ir ieilgušas, un to nerisināšana ir </a:t>
            </a:r>
            <a:r>
              <a:rPr lang="lv-LV" b="1" dirty="0" smtClean="0"/>
              <a:t>Rīgas kā lielpilsētas konkurētspējas potenciāla neizmantošana vai pat zaudēšana – Viļņa ir pavisam tuvu Rīgas pakausim!!!</a:t>
            </a:r>
            <a:endParaRPr lang="lv-LV" dirty="0" smtClean="0"/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7986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231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Jums nav vajadzīgas dižas domas, jums nav vajadzīgi diži vārdi, jums ir vajadzīga jauna sapņu grāmata. </a:t>
            </a:r>
          </a:p>
          <a:p>
            <a:r>
              <a:rPr lang="lv-LV" dirty="0" smtClean="0"/>
              <a:t>Dižas domas var būt pārāk gaišas, diži vārdi var būt pārāk stipri, jums ir vajadzīga jauna sapņu grāmata. </a:t>
            </a:r>
          </a:p>
          <a:p>
            <a:r>
              <a:rPr lang="lv-LV" dirty="0" smtClean="0"/>
              <a:t>Gaišu domu saredzēt var aklie, stipru vārdu sadzirdēt var kurlie, sametiet pa grasim jaunai sapņu grāmatai! </a:t>
            </a:r>
          </a:p>
          <a:p>
            <a:r>
              <a:rPr lang="lv-LV" dirty="0" smtClean="0"/>
              <a:t>Mīliet savu papēdi iekš rozā, ticiet savam pūpēdim starp ausīm, dziediet aleluja jaunai sapņu grāmatai. </a:t>
            </a:r>
          </a:p>
          <a:p>
            <a:r>
              <a:rPr lang="lv-LV" dirty="0" smtClean="0"/>
              <a:t>Bet, kad aklie redzēs gaišo domu un kad kurlie dzirdēs stipro vārdu, ko jūs iesāksiet ar jauno sapņu grāmatu?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24F1D-9EA2-48FC-8394-332E554B9AD1}" type="slidenum">
              <a:rPr lang="lv-LV" smtClean="0"/>
              <a:pPr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6048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F122-1339-47AB-9914-7137D4862431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192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B244-F763-4406-B70C-928536BD1502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374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D12A-7C06-481B-BFBF-6AC9DCF4306C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9950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1BD5-82B2-4D76-8FF8-85990B54D893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662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211E-3374-402C-9CAC-AC5CAE55E01B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9469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708F7-EA05-47CA-A7F6-4C188B20D488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863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65E0-C688-4C6C-8FE3-BB4B54ED24D3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6423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E232-2A95-40A0-B4B4-82A108AA94E1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68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6ED9-C25F-4D84-9E43-A9D4770B991F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77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CB9A-406F-4FFC-8AB9-9173BAAF58D5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235561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66886-1726-425F-9BE9-2C7AED7FA29A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23006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9CFB-8C7D-4608-959A-713B2D8D3709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78806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5520-8B1A-4F27-886E-D8ACBB69BB69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1227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0C3CA-53E8-462E-B499-5444506210E9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011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A63C-946F-4936-B117-D236CD11C56E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071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20DA-DEBD-46D5-BCAB-A25D24079EFD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39880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641D-674F-494D-A6B0-B981428710B1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913334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1036-8A6E-4007-B5D2-1032BF489813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84082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49821-6E0D-4A9B-85D9-25EE9B47C748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53760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F097-62A1-4F5F-B2CE-6638E92EA87E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91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F769E-FEB7-4DFA-B0C5-02F25DAF159F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35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9AC51-D87C-4FBA-93DF-0F1275481CF2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00462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AF68-2446-4EE7-83D5-8DEBD6E6772D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8213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843C-FD3B-4D18-A2BB-2997F8DBD0DB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76191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1A58-8AC9-4195-9D25-936E3BBBA587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41826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E21F-4123-4A4B-A2BB-D6089B2649FD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713865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BC06-6286-4B94-8DDB-CA0DCC522C8D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7443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D71F7-EC0A-4187-B0B2-F633BE1C3B8E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16925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63" y="152770"/>
            <a:ext cx="10329862" cy="930370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5" y="1314450"/>
            <a:ext cx="10536901" cy="554355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44986" y="6487604"/>
            <a:ext cx="1847014" cy="370396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1809" y="6492875"/>
            <a:ext cx="7619999" cy="365125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0475820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7EF25-0BEE-47DA-9DA8-F1E194625E28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289855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BB59-FF67-48BF-8D05-8FC9524591C9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349400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78781" y="181197"/>
            <a:ext cx="10275887" cy="1061816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091" y="1384533"/>
            <a:ext cx="4775877" cy="63476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28850"/>
            <a:ext cx="5962650" cy="4629150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E1E8-E579-4704-B1DD-AF327B92B54C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6913679" y="1375008"/>
            <a:ext cx="4775877" cy="63476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229350" y="2228850"/>
            <a:ext cx="5962650" cy="4629150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186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649" y="0"/>
            <a:ext cx="8911687" cy="962025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9B18-C219-4C70-8F17-5083DFA8191A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4847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B579F-0EFB-4088-8C84-6388D28BAD0F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626105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F72B-4AC8-4BE2-AE9F-67E9DA1D956E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2200376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05650" cy="976312"/>
          </a:xfrm>
        </p:spPr>
        <p:txBody>
          <a:bodyPr anchor="t">
            <a:normAutofit/>
          </a:bodyPr>
          <a:lstStyle>
            <a:lvl1pPr algn="l">
              <a:defRPr sz="2800" b="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323975"/>
            <a:ext cx="8420100" cy="5534025"/>
          </a:xfrm>
        </p:spPr>
        <p:txBody>
          <a:bodyPr anchor="ctr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47112" y="447676"/>
            <a:ext cx="3544888" cy="56673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Char char=""/>
              <a:defRPr lang="lv-LV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Char char=""/>
              <a:defRPr lang="lv-LV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14400" indent="0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Char char=""/>
              <a:defRPr lang="lv-LV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371600" indent="0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Char char=""/>
              <a:defRPr lang="lv-LV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828800" indent="0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None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9CE2-F38F-47FB-A9CB-78B5AD277540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16847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E763-97CC-468B-8B5D-FABFE82CC9CC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01023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C0FF-FEDF-4C07-B441-A501F81B1553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34368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B2B2-3736-464F-A23D-1782CFB0F9CC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60247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E6E7A-F63E-43AA-A79B-8340E56336B1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9309235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3847-73F9-458C-A7FD-C6C036B7C73D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41541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7264-9BEF-4B6D-8572-48A3D201BC8E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083278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670D-DF8D-498D-B521-09A66580C639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57862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91E4-24CC-4205-B5C2-04F48C95A8F3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7409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22AE4-A7DF-4CD2-87BE-8FBE53008F3F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011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3D30-0FCA-416D-8567-9280739B7BD6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67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F418-960F-496B-8C7A-00CA321DE31F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0140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C9847-FB5F-464E-9FE7-5D1692B42808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4828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1D47-35AC-4ED9-BFBA-F826222CD64A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77322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5F8FD9D-178C-4787-8B55-075F0A6B6D56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56029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478A166-DE60-44F7-9351-772F8568D190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7658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1CD6A8-2D09-498E-8AC3-B42C515C79DD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3542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9184-EEE5-4638-A93C-72A72A831EEB}" type="datetime1">
              <a:rPr lang="lv-LV" smtClean="0"/>
              <a:pPr/>
              <a:t>2020. gada 31. janv.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804555-A55C-4B02-90F1-D7762D82927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86055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457200" rtl="0" eaLnBrk="1" latinLnBrk="0" hangingPunct="1">
        <a:spcBef>
          <a:spcPts val="300"/>
        </a:spcBef>
        <a:spcAft>
          <a:spcPts val="2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>
            <a:extLst>
              <a:ext uri="{FF2B5EF4-FFF2-40B4-BE49-F238E27FC236}">
                <a16:creationId xmlns:a16="http://schemas.microsoft.com/office/drawing/2014/main" xmlns="" id="{499189F0-B84F-4AA4-8590-FD8C4BB9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91" y="442175"/>
            <a:ext cx="9865217" cy="1558075"/>
          </a:xfrm>
        </p:spPr>
        <p:txBody>
          <a:bodyPr>
            <a:normAutofit/>
          </a:bodyPr>
          <a:lstStyle/>
          <a:p>
            <a:pPr algn="ctr"/>
            <a:r>
              <a:rPr lang="lv-LV" sz="4000" dirty="0" smtClean="0"/>
              <a:t>Latvijas teritoriju sarukšanas procesi un iespējamie risinājumi to pārvaldībai</a:t>
            </a:r>
            <a:endParaRPr lang="lv-LV" sz="4000" dirty="0"/>
          </a:p>
        </p:txBody>
      </p:sp>
      <p:sp>
        <p:nvSpPr>
          <p:cNvPr id="6" name="Apakšvirsraksts 5">
            <a:extLst>
              <a:ext uri="{FF2B5EF4-FFF2-40B4-BE49-F238E27FC236}">
                <a16:creationId xmlns:a16="http://schemas.microsoft.com/office/drawing/2014/main" xmlns="" id="{8BF50AE3-015D-4BDC-9CBF-9286D2AE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701" y="2400300"/>
            <a:ext cx="6858000" cy="3500889"/>
          </a:xfrm>
        </p:spPr>
        <p:txBody>
          <a:bodyPr>
            <a:noAutofit/>
          </a:bodyPr>
          <a:lstStyle/>
          <a:p>
            <a:endParaRPr lang="lv-LV" sz="1600" b="1" dirty="0" smtClean="0"/>
          </a:p>
          <a:p>
            <a:r>
              <a:rPr lang="lv-LV" sz="1900" b="1" dirty="0" smtClean="0"/>
              <a:t>Andris Miglavs</a:t>
            </a:r>
            <a:r>
              <a:rPr lang="lv-LV" sz="1900" dirty="0" smtClean="0"/>
              <a:t>, Dr.oec., EDO </a:t>
            </a:r>
            <a:r>
              <a:rPr lang="lv-LV" sz="1900" dirty="0" err="1" smtClean="0"/>
              <a:t>Consult</a:t>
            </a:r>
            <a:r>
              <a:rPr lang="lv-LV" sz="1900" dirty="0" smtClean="0"/>
              <a:t> </a:t>
            </a:r>
            <a:endParaRPr lang="lv-LV" sz="1900" dirty="0"/>
          </a:p>
          <a:p>
            <a:r>
              <a:rPr lang="lv-LV" sz="1900" b="1" dirty="0" smtClean="0"/>
              <a:t>Māris Pūķis</a:t>
            </a:r>
            <a:r>
              <a:rPr lang="lv-LV" sz="1900" dirty="0" smtClean="0"/>
              <a:t>, Dr.phys., Dr.oec., LU Biznesa, vadības un ekonomikas fakultāte </a:t>
            </a:r>
          </a:p>
          <a:p>
            <a:r>
              <a:rPr lang="lv-LV" sz="1900" b="1" dirty="0" smtClean="0"/>
              <a:t>Pēteris Šķiņķis</a:t>
            </a:r>
            <a:r>
              <a:rPr lang="lv-LV" sz="1900" dirty="0" smtClean="0"/>
              <a:t>, Dr.geogr., LU Ģeogrāfijas un Zemes zinātņu fakultāte </a:t>
            </a:r>
          </a:p>
          <a:p>
            <a:r>
              <a:rPr lang="lv-LV" sz="2000" dirty="0" smtClean="0"/>
              <a:t>. </a:t>
            </a:r>
          </a:p>
          <a:p>
            <a:r>
              <a:rPr lang="lv-LV" sz="2000" dirty="0" smtClean="0"/>
              <a:t>LU 78. zinātniskā konference. </a:t>
            </a:r>
            <a:br>
              <a:rPr lang="lv-LV" sz="2000" dirty="0" smtClean="0"/>
            </a:br>
            <a:r>
              <a:rPr lang="lv-LV" sz="2000" dirty="0" smtClean="0"/>
              <a:t>Apakšsekcija Telpiskā plānošana un attīstība</a:t>
            </a:r>
          </a:p>
          <a:p>
            <a:r>
              <a:rPr lang="lv-LV" sz="2000" b="1" dirty="0" smtClean="0"/>
              <a:t>2020/01/31</a:t>
            </a:r>
            <a:endParaRPr lang="lv-LV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D045-F167-47D3-AF75-AB299E4ABBAE}" type="slidenum">
              <a:rPr lang="lv-LV" smtClean="0"/>
              <a:pPr/>
              <a:t>1</a:t>
            </a:fld>
            <a:endParaRPr lang="lv-LV" dirty="0"/>
          </a:p>
        </p:txBody>
      </p:sp>
      <p:pic>
        <p:nvPicPr>
          <p:cNvPr id="8" name="Picture 7" descr="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55354" y="1857374"/>
            <a:ext cx="353664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46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25.Novecošanās kā </a:t>
            </a:r>
            <a:r>
              <a:rPr lang="lv-LV" dirty="0" err="1" smtClean="0"/>
              <a:t>virsdarbaspējas</a:t>
            </a:r>
            <a:r>
              <a:rPr lang="lv-LV" dirty="0" smtClean="0"/>
              <a:t> slodzes pārmaiņas indekss</a:t>
            </a:r>
            <a:endParaRPr lang="lv-LV" dirty="0"/>
          </a:p>
        </p:txBody>
      </p:sp>
      <p:pic>
        <p:nvPicPr>
          <p:cNvPr id="6" name="Content Placeholder 5" descr="D081_25_Virsdarbspejas slodzes parmainas indekss_2018vs09_1-7ml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21756"/>
            <a:ext cx="9344298" cy="563624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Pozitīvo pārmaiņu teritorijas – 6</a:t>
            </a:r>
          </a:p>
          <a:p>
            <a:pPr lvl="1"/>
            <a:r>
              <a:rPr lang="lv-LV" dirty="0" smtClean="0"/>
              <a:t> 1 </a:t>
            </a:r>
            <a:r>
              <a:rPr lang="lv-LV" dirty="0" err="1" smtClean="0"/>
              <a:t>PieRīgā</a:t>
            </a:r>
            <a:endParaRPr lang="lv-LV" dirty="0" smtClean="0"/>
          </a:p>
          <a:p>
            <a:pPr lvl="1"/>
            <a:r>
              <a:rPr lang="lv-LV" dirty="0" smtClean="0"/>
              <a:t>5  - &gt;100 km no Rīgas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27.Novecošanās potenciāla pārmaiņas indekss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11</a:t>
            </a:fld>
            <a:endParaRPr lang="lv-LV"/>
          </a:p>
        </p:txBody>
      </p:sp>
      <p:pic>
        <p:nvPicPr>
          <p:cNvPr id="11" name="Content Placeholder 10" descr="D081_27_Novecosanas potenciala parmainas indekss_2018vs09_1-7mlj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19200"/>
            <a:ext cx="9348537" cy="56388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324975" y="447676"/>
            <a:ext cx="2867024" cy="5667374"/>
          </a:xfrm>
        </p:spPr>
        <p:txBody>
          <a:bodyPr/>
          <a:lstStyle/>
          <a:p>
            <a:r>
              <a:rPr lang="lv-LV" dirty="0" smtClean="0"/>
              <a:t>Desmitgades laikā tikai 24 teritorijās nesamazinājās </a:t>
            </a:r>
            <a:r>
              <a:rPr lang="lv-LV" dirty="0" err="1" smtClean="0"/>
              <a:t>zemdarbaspējas</a:t>
            </a:r>
            <a:r>
              <a:rPr lang="lv-LV" dirty="0" smtClean="0"/>
              <a:t> vecuma cilvēku skaita attiecība pret  </a:t>
            </a:r>
            <a:r>
              <a:rPr lang="lv-LV" dirty="0" err="1" smtClean="0"/>
              <a:t>virsdarbaspējas</a:t>
            </a:r>
            <a:r>
              <a:rPr lang="lv-LV" dirty="0" smtClean="0"/>
              <a:t> vecuma cilvēku skaitu</a:t>
            </a:r>
          </a:p>
          <a:p>
            <a:r>
              <a:rPr lang="lv-LV" dirty="0" smtClean="0"/>
              <a:t>Un tam faktiski nav sakara ar teritorijas lielumu un cilvēku skaitu tajā...</a:t>
            </a:r>
          </a:p>
          <a:p>
            <a:r>
              <a:rPr lang="lv-LV" dirty="0" smtClean="0"/>
              <a:t>bet straujākais rādītāja pieaugums – 13% vidēji ir novados &gt;100 km no Rīgas. Bez saistības ar RAC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49" y="0"/>
            <a:ext cx="7048501" cy="120015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Kopumā Latvija sarūk – teritorijas </a:t>
            </a:r>
            <a:br>
              <a:rPr lang="lv-LV" dirty="0" smtClean="0"/>
            </a:br>
            <a:r>
              <a:rPr lang="lv-LV" dirty="0" smtClean="0"/>
              <a:t>demogrāfiskās sarukšanas indekss (TDSI) 2009-2019</a:t>
            </a:r>
            <a:endParaRPr lang="lv-LV" dirty="0"/>
          </a:p>
        </p:txBody>
      </p:sp>
      <p:pic>
        <p:nvPicPr>
          <p:cNvPr id="6" name="Content Placeholder 5" descr="D081_30_Demografiskas saruksanas indekss_2018vs09_1-7mlj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19200"/>
            <a:ext cx="9348537" cy="5638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47112" y="781050"/>
            <a:ext cx="3544888" cy="5334000"/>
          </a:xfrm>
        </p:spPr>
        <p:txBody>
          <a:bodyPr/>
          <a:lstStyle/>
          <a:p>
            <a:r>
              <a:rPr lang="lv-LV" dirty="0" smtClean="0"/>
              <a:t>Papildus </a:t>
            </a:r>
            <a:r>
              <a:rPr lang="lv-LV" dirty="0"/>
              <a:t>Iekļauj </a:t>
            </a:r>
            <a:r>
              <a:rPr lang="lv-LV" dirty="0" smtClean="0"/>
              <a:t>arī iedzīvotāju skaita sarukšanu.  </a:t>
            </a:r>
          </a:p>
          <a:p>
            <a:r>
              <a:rPr lang="lv-LV" dirty="0" smtClean="0"/>
              <a:t>Latvijā vidēji  - 1,30 </a:t>
            </a:r>
          </a:p>
          <a:p>
            <a:r>
              <a:rPr lang="lv-LV" dirty="0" smtClean="0"/>
              <a:t>tikai 11 teritorijās TDSI &lt; 0</a:t>
            </a:r>
          </a:p>
          <a:p>
            <a:pPr lvl="1"/>
            <a:r>
              <a:rPr lang="lv-LV" dirty="0" smtClean="0"/>
              <a:t>7 tiešie Pierīgas novadi</a:t>
            </a:r>
          </a:p>
          <a:p>
            <a:pPr lvl="1"/>
            <a:r>
              <a:rPr lang="lv-LV" dirty="0" smtClean="0"/>
              <a:t>1 RAC – Sigulda </a:t>
            </a:r>
          </a:p>
          <a:p>
            <a:pPr lvl="1"/>
            <a:endParaRPr lang="lv-LV" dirty="0"/>
          </a:p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95425" y="0"/>
            <a:ext cx="7105650" cy="1438275"/>
          </a:xfrm>
        </p:spPr>
        <p:txBody>
          <a:bodyPr anchor="t">
            <a:normAutofit fontScale="90000"/>
          </a:bodyPr>
          <a:lstStyle/>
          <a:p>
            <a:r>
              <a:rPr lang="lv-LV" dirty="0" smtClean="0"/>
              <a:t>Aktivitātes attīstība Latvijā nav sastingusi </a:t>
            </a:r>
            <a:br>
              <a:rPr lang="lv-LV" dirty="0" smtClean="0"/>
            </a:br>
            <a:r>
              <a:rPr lang="lv-LV" sz="2200" b="1" dirty="0" smtClean="0"/>
              <a:t>Pašvaldības elektroenerģijas patēriņš, īpatsvara pārmaiņas 2011.-2018.gadā, procentpunktu procenti </a:t>
            </a:r>
            <a:endParaRPr lang="lv-LV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13</a:t>
            </a:fld>
            <a:endParaRPr lang="lv-LV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" name="Content Placeholder 5" descr="D081_32_Elektropaterina parmainas_2011-18_1-7m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9675"/>
            <a:ext cx="9364328" cy="564832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v-LV" dirty="0" smtClean="0"/>
              <a:t>Patēriņš relatīvi pieaudzis </a:t>
            </a:r>
            <a:endParaRPr lang="lv-LV" dirty="0"/>
          </a:p>
          <a:p>
            <a:pPr lvl="1"/>
            <a:r>
              <a:rPr lang="lv-LV" dirty="0" smtClean="0"/>
              <a:t>54 teritorijās, t.sk.  </a:t>
            </a:r>
            <a:endParaRPr lang="lv-LV" dirty="0"/>
          </a:p>
          <a:p>
            <a:pPr lvl="2"/>
            <a:r>
              <a:rPr lang="lv-LV" dirty="0" smtClean="0"/>
              <a:t>arī 32 novados bez RAC</a:t>
            </a:r>
          </a:p>
          <a:p>
            <a:pPr lvl="2"/>
            <a:r>
              <a:rPr lang="lv-LV" dirty="0" smtClean="0"/>
              <a:t>kas sadalās līdzīgi </a:t>
            </a:r>
          </a:p>
          <a:p>
            <a:pPr lvl="3"/>
            <a:r>
              <a:rPr lang="lv-LV" dirty="0" smtClean="0"/>
              <a:t>&lt;</a:t>
            </a:r>
            <a:r>
              <a:rPr lang="lv-LV" dirty="0"/>
              <a:t>100 km </a:t>
            </a:r>
            <a:endParaRPr lang="lv-LV" dirty="0" smtClean="0"/>
          </a:p>
          <a:p>
            <a:pPr lvl="3"/>
            <a:r>
              <a:rPr lang="lv-LV" dirty="0" smtClean="0"/>
              <a:t>&gt;100 km</a:t>
            </a:r>
            <a:endParaRPr lang="lv-LV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3" descr="KARTE_policentris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8799" y="847725"/>
            <a:ext cx="2743201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99" y="119285"/>
            <a:ext cx="8911687" cy="1280890"/>
          </a:xfrm>
        </p:spPr>
        <p:txBody>
          <a:bodyPr/>
          <a:lstStyle/>
          <a:p>
            <a:r>
              <a:rPr lang="lv-LV" dirty="0" smtClean="0"/>
              <a:t>Veidojot lēmumu, var saredzēt un var nesaredzēt... </a:t>
            </a:r>
            <a:endParaRPr lang="lv-LV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923925" y="1304925"/>
            <a:ext cx="6419850" cy="2019300"/>
          </a:xfrm>
        </p:spPr>
        <p:txBody>
          <a:bodyPr>
            <a:noAutofit/>
          </a:bodyPr>
          <a:lstStyle/>
          <a:p>
            <a:r>
              <a:rPr lang="lv-LV" sz="2400" dirty="0" smtClean="0"/>
              <a:t>Var saredzēt </a:t>
            </a:r>
          </a:p>
          <a:p>
            <a:pPr lvl="1"/>
            <a:r>
              <a:rPr lang="lv-LV" sz="1800" dirty="0" smtClean="0"/>
              <a:t>atšķirības lielumā</a:t>
            </a:r>
          </a:p>
          <a:p>
            <a:pPr lvl="1"/>
            <a:r>
              <a:rPr lang="lv-LV" sz="1800" dirty="0" smtClean="0"/>
              <a:t>budžeta jaudās un izmaksu lielumos </a:t>
            </a:r>
          </a:p>
          <a:p>
            <a:pPr lvl="1"/>
            <a:r>
              <a:rPr lang="lv-LV" sz="1800" dirty="0" smtClean="0"/>
              <a:t>neatbilstību likumā definētajām  vietējo vienību minimālajām pazīmēm</a:t>
            </a:r>
          </a:p>
          <a:p>
            <a:pPr lvl="2"/>
            <a:r>
              <a:rPr lang="lv-LV" dirty="0" smtClean="0"/>
              <a:t>iedzīvotāju skaits</a:t>
            </a:r>
          </a:p>
          <a:p>
            <a:pPr lvl="2"/>
            <a:r>
              <a:rPr lang="lv-LV" dirty="0" smtClean="0"/>
              <a:t>esoša centra minimālais iedzīvotāju skaits</a:t>
            </a:r>
            <a:endParaRPr lang="lv-LV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181349" y="3486150"/>
            <a:ext cx="9010651" cy="3371850"/>
          </a:xfrm>
        </p:spPr>
        <p:txBody>
          <a:bodyPr>
            <a:normAutofit/>
          </a:bodyPr>
          <a:lstStyle/>
          <a:p>
            <a:r>
              <a:rPr lang="lv-LV" sz="2800" dirty="0" smtClean="0"/>
              <a:t>Var nesaredzēt</a:t>
            </a:r>
          </a:p>
          <a:p>
            <a:pPr lvl="1"/>
            <a:r>
              <a:rPr lang="lv-LV" sz="2000" dirty="0" smtClean="0"/>
              <a:t>sarukšanas periferiālo raksturu </a:t>
            </a:r>
          </a:p>
          <a:p>
            <a:pPr lvl="1"/>
            <a:r>
              <a:rPr lang="lv-LV" sz="2000" dirty="0" smtClean="0"/>
              <a:t>sarukšanas tempi ir praktiski neatkarīgi no teritorijas vienības lieluma </a:t>
            </a:r>
          </a:p>
          <a:p>
            <a:pPr lvl="1"/>
            <a:r>
              <a:rPr lang="lv-LV" sz="2000" dirty="0" smtClean="0"/>
              <a:t>mobilitātes iespēju atšķirības – 3,5  h no Daugavpils un Rēzeknes līdz Rīgas lidostai</a:t>
            </a:r>
          </a:p>
          <a:p>
            <a:pPr lvl="1"/>
            <a:r>
              <a:rPr lang="lv-LV" sz="2000" dirty="0" smtClean="0"/>
              <a:t>tiesību, resursu un stimulu nesabalansētību teritorijas attīstības virzīšanai</a:t>
            </a:r>
          </a:p>
          <a:p>
            <a:pPr lvl="1"/>
            <a:r>
              <a:rPr lang="lv-LV" sz="2000" dirty="0" smtClean="0"/>
              <a:t>ar likuma spēku esošajā LIAS 2030 paredzēto teritorijas attīstības redzējumu </a:t>
            </a:r>
          </a:p>
          <a:p>
            <a:pPr lvl="2"/>
            <a:r>
              <a:rPr lang="lv-LV" sz="1800" dirty="0" err="1" smtClean="0"/>
              <a:t>daudzcentriska</a:t>
            </a:r>
            <a:r>
              <a:rPr lang="lv-LV" sz="1800" dirty="0" smtClean="0"/>
              <a:t> attīstība ar Rīgu kā Eiropas līmeņa metropoli līdz ar tās areālā  esošām 2 lielpilsētām un 5 RAC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14</a:t>
            </a:fld>
            <a:endParaRPr lang="lv-L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Risinājums un alternatīvais risinājums 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Valdība </a:t>
            </a:r>
            <a:r>
              <a:rPr lang="lv-LV" sz="2400" b="1" dirty="0" smtClean="0"/>
              <a:t>sagatavojusi administratīvi teritoriālo reformu </a:t>
            </a:r>
          </a:p>
          <a:p>
            <a:pPr lvl="1"/>
            <a:r>
              <a:rPr lang="lv-LV" dirty="0" smtClean="0"/>
              <a:t>kas paredz </a:t>
            </a:r>
          </a:p>
          <a:p>
            <a:pPr lvl="2"/>
            <a:r>
              <a:rPr lang="lv-LV" dirty="0" smtClean="0"/>
              <a:t>izslēgt apriņķus no AT kategorijām. </a:t>
            </a:r>
          </a:p>
          <a:p>
            <a:pPr lvl="2"/>
            <a:r>
              <a:rPr lang="lv-LV" dirty="0" smtClean="0"/>
              <a:t>saglabāt 2 atsevišķas pilsētas </a:t>
            </a:r>
          </a:p>
          <a:p>
            <a:pPr lvl="2"/>
            <a:r>
              <a:rPr lang="lv-LV" dirty="0" err="1" smtClean="0"/>
              <a:t>deklasēt</a:t>
            </a:r>
            <a:r>
              <a:rPr lang="lv-LV" dirty="0" smtClean="0"/>
              <a:t> 7 pilsētas  </a:t>
            </a:r>
          </a:p>
          <a:p>
            <a:pPr lvl="2"/>
            <a:r>
              <a:rPr lang="lv-LV" dirty="0" smtClean="0"/>
              <a:t>izveidot 34 novadus. </a:t>
            </a:r>
          </a:p>
          <a:p>
            <a:pPr lvl="1"/>
            <a:r>
              <a:rPr lang="lv-LV" sz="1900" dirty="0" smtClean="0"/>
              <a:t>bez pārmaiņām šo vienību tiesībās un iespējās, bez mainīta finansēšanas mehānisma,  bez transporta infrastruktūras, veselības, izglītības, drošības  un citas lielās infrastruktūras iekļaušanas  reformas konceptā </a:t>
            </a:r>
          </a:p>
          <a:p>
            <a:r>
              <a:rPr lang="lv-LV" sz="2400" dirty="0" smtClean="0"/>
              <a:t>Varbūt var citādi </a:t>
            </a:r>
            <a:r>
              <a:rPr lang="lv-LV" sz="2400" b="1" dirty="0" smtClean="0"/>
              <a:t>– īstenot teritoriju attīstības pārvaldības reformu, kā principiālu izvēli</a:t>
            </a:r>
          </a:p>
          <a:p>
            <a:pPr lvl="1"/>
            <a:r>
              <a:rPr lang="lv-LV" sz="1800" dirty="0" smtClean="0"/>
              <a:t>reģionāla līmeņa pārvaldības struktūru izveidošanu  ar funkciju kopīgošanu  un decentralizāciju </a:t>
            </a:r>
          </a:p>
          <a:p>
            <a:pPr lvl="1"/>
            <a:r>
              <a:rPr lang="lv-LV" sz="1800" dirty="0" smtClean="0"/>
              <a:t>motivējoša un atbildīga teritoriju pārvaldības finanšu mehānisma izveidošanu </a:t>
            </a:r>
          </a:p>
          <a:p>
            <a:r>
              <a:rPr lang="lv-LV" sz="2400" b="1" dirty="0" smtClean="0"/>
              <a:t>Mums vajag kvalitatīvi jau	nu teritoriju attīstības virzības risinājumu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15</a:t>
            </a:fld>
            <a:endParaRPr lang="lv-LV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Mēs vēlamies Latvijā 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19149" y="957601"/>
            <a:ext cx="10772851" cy="5900400"/>
          </a:xfrm>
        </p:spPr>
        <p:txBody>
          <a:bodyPr>
            <a:noAutofit/>
          </a:bodyPr>
          <a:lstStyle/>
          <a:p>
            <a:r>
              <a:rPr lang="lv-LV" sz="2400" dirty="0" smtClean="0"/>
              <a:t>Iegūt valsts mēroga institūcijām  </a:t>
            </a:r>
            <a:r>
              <a:rPr lang="lv-LV" sz="2400" b="1" dirty="0" smtClean="0"/>
              <a:t>aptveramu skaitu vietējās sadarbības partneru </a:t>
            </a:r>
            <a:r>
              <a:rPr lang="lv-LV" sz="2400" dirty="0" smtClean="0"/>
              <a:t>nozaru politiku reģionālās dimensijas iekļaušanai- 5-8 vienības, pirmajā posmā -esošo 119 vai VARAM plānoto  35-40 vietā. </a:t>
            </a:r>
          </a:p>
          <a:p>
            <a:r>
              <a:rPr lang="lv-LV" sz="2400" dirty="0" smtClean="0"/>
              <a:t>Attīstīt </a:t>
            </a:r>
            <a:r>
              <a:rPr lang="lv-LV" sz="2400" b="1" dirty="0" smtClean="0"/>
              <a:t>apriņķu un vietējo pašvaldību teritoriju </a:t>
            </a:r>
            <a:r>
              <a:rPr lang="lv-LV" sz="2400" b="1" dirty="0" err="1" smtClean="0"/>
              <a:t>pašatbildības</a:t>
            </a:r>
            <a:r>
              <a:rPr lang="lv-LV" sz="2400" b="1" dirty="0" smtClean="0"/>
              <a:t> sistēmu </a:t>
            </a:r>
          </a:p>
          <a:p>
            <a:r>
              <a:rPr lang="lv-LV" sz="2400" dirty="0" smtClean="0"/>
              <a:t>Administratīvi </a:t>
            </a:r>
            <a:r>
              <a:rPr lang="lv-LV" sz="2400" b="1" dirty="0" smtClean="0"/>
              <a:t>nesaraut iedzīvotāju piederības sajūtu savām teritorijām </a:t>
            </a:r>
          </a:p>
          <a:p>
            <a:r>
              <a:rPr lang="lv-LV" sz="2400" b="1" dirty="0" smtClean="0"/>
              <a:t>Izmantot atšķirīgo Latvijas teritorijas daļu vienreizīgumu  un identitāti kā resursu </a:t>
            </a:r>
          </a:p>
          <a:p>
            <a:r>
              <a:rPr lang="lv-LV" sz="2400" b="1" dirty="0" smtClean="0"/>
              <a:t>Izveidot apriņķus </a:t>
            </a:r>
            <a:r>
              <a:rPr lang="lv-LV" sz="2400" dirty="0" smtClean="0"/>
              <a:t>– </a:t>
            </a:r>
            <a:r>
              <a:rPr lang="lv-LV" sz="2400" b="1" dirty="0" smtClean="0"/>
              <a:t>kā </a:t>
            </a:r>
            <a:r>
              <a:rPr lang="lv-LV" sz="2400" dirty="0" smtClean="0"/>
              <a:t>biznesa piesaistes, transporta, izglītības  un lielās </a:t>
            </a:r>
            <a:r>
              <a:rPr lang="lv-LV" sz="2400" b="1" dirty="0" smtClean="0"/>
              <a:t>infrastruktūras telpas veidošanas mugurkaulu </a:t>
            </a:r>
            <a:r>
              <a:rPr lang="lv-LV" sz="2400" dirty="0" smtClean="0"/>
              <a:t> </a:t>
            </a:r>
          </a:p>
          <a:p>
            <a:r>
              <a:rPr lang="lv-LV" sz="2400" b="1" dirty="0" smtClean="0"/>
              <a:t>Veidot lielo pilsētu – piepilsētu infrastruktūras sasaistes risinājumus</a:t>
            </a:r>
            <a:r>
              <a:rPr lang="lv-LV" sz="2400" dirty="0" smtClean="0"/>
              <a:t>, īpaši Rīgas metropoles telpai  </a:t>
            </a:r>
          </a:p>
          <a:p>
            <a:r>
              <a:rPr lang="lv-LV" sz="2400" b="1" dirty="0" smtClean="0"/>
              <a:t>Paplašināt iedzīvotāju iesaisti </a:t>
            </a:r>
            <a:r>
              <a:rPr lang="lv-LV" sz="2400" dirty="0" smtClean="0"/>
              <a:t>teritoriju sava reģiona un savas teritorijas izaugsmes veicināšanā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16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8781" y="181197"/>
            <a:ext cx="10513219" cy="1061816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LV teritorijas attīstības pārvaldības </a:t>
            </a:r>
            <a:r>
              <a:rPr lang="lv-LV" b="1" dirty="0" smtClean="0"/>
              <a:t>reformas būtība -   										3 saistītas darbības</a:t>
            </a:r>
            <a:endParaRPr lang="lv-LV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17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6529137" y="1287887"/>
            <a:ext cx="5558589" cy="54653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100" b="1" dirty="0" smtClean="0"/>
              <a:t>(A) Pārvaldības struktūras reforma </a:t>
            </a:r>
            <a:endParaRPr lang="en-GB" sz="2100" b="1" dirty="0" smtClean="0"/>
          </a:p>
          <a:p>
            <a:pPr lvl="1"/>
            <a:r>
              <a:rPr lang="lv-LV" sz="2100" b="1" dirty="0" smtClean="0"/>
              <a:t>līdztekus vietējām pašvaldībām</a:t>
            </a:r>
          </a:p>
          <a:p>
            <a:pPr lvl="1"/>
            <a:r>
              <a:rPr lang="lv-LV" sz="2100" b="1" dirty="0" smtClean="0"/>
              <a:t>reģionālas dimensijas </a:t>
            </a:r>
            <a:r>
              <a:rPr lang="lv-LV" sz="2100" dirty="0" smtClean="0"/>
              <a:t>teritoriju pārvaldības īstenošanai </a:t>
            </a:r>
            <a:r>
              <a:rPr lang="lv-LV" sz="2100" b="1" dirty="0" smtClean="0"/>
              <a:t>izveidojami</a:t>
            </a:r>
            <a:r>
              <a:rPr lang="lv-LV" sz="2100" dirty="0" smtClean="0"/>
              <a:t> </a:t>
            </a:r>
            <a:r>
              <a:rPr lang="lv-LV" sz="2100" b="1" dirty="0" smtClean="0"/>
              <a:t>apriņķi </a:t>
            </a:r>
            <a:r>
              <a:rPr lang="lv-LV" sz="2100" dirty="0" smtClean="0"/>
              <a:t>ar nodalītām autonomajām funkcijām </a:t>
            </a:r>
          </a:p>
          <a:p>
            <a:pPr>
              <a:buNone/>
            </a:pPr>
            <a:endParaRPr lang="lv-LV" sz="2100" b="1" dirty="0" smtClean="0"/>
          </a:p>
          <a:p>
            <a:pPr lvl="0">
              <a:buNone/>
            </a:pPr>
            <a:r>
              <a:rPr lang="lv-LV" sz="2100" b="1" dirty="0" smtClean="0"/>
              <a:t>(B) Finanšu pārvaldības reforma- </a:t>
            </a:r>
            <a:r>
              <a:rPr lang="lv-LV" dirty="0" smtClean="0"/>
              <a:t>atbildīga un motivējoša finanšu veidošanās sistēma</a:t>
            </a:r>
          </a:p>
          <a:p>
            <a:pPr>
              <a:buNone/>
            </a:pPr>
            <a:endParaRPr lang="en-GB" sz="2100" b="1" dirty="0" smtClean="0"/>
          </a:p>
          <a:p>
            <a:pPr>
              <a:buNone/>
            </a:pPr>
            <a:endParaRPr lang="lv-LV" sz="2100" b="1" dirty="0" smtClean="0"/>
          </a:p>
          <a:p>
            <a:pPr>
              <a:buNone/>
            </a:pPr>
            <a:r>
              <a:rPr lang="lv-LV" sz="2100" b="1" dirty="0" smtClean="0"/>
              <a:t>(C) Teritoriālās organizācijas [robežas, centri] reforma</a:t>
            </a:r>
            <a:endParaRPr lang="en-GB" sz="2100" b="1" dirty="0" smtClean="0"/>
          </a:p>
          <a:p>
            <a:pPr lvl="1"/>
            <a:r>
              <a:rPr lang="lv-LV" sz="2100" dirty="0"/>
              <a:t>p</a:t>
            </a:r>
            <a:r>
              <a:rPr lang="lv-LV" sz="2100" dirty="0" smtClean="0"/>
              <a:t>rimāri tā ir apriņķu izveide</a:t>
            </a:r>
          </a:p>
          <a:p>
            <a:pPr lvl="1"/>
            <a:r>
              <a:rPr lang="lv-LV" sz="2100" dirty="0" smtClean="0"/>
              <a:t>vietējo pašvaldību pilnveide </a:t>
            </a:r>
            <a:endParaRPr lang="en-GB" sz="21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180974" y="1590674"/>
          <a:ext cx="6753225" cy="526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(A1) Apriņķis: loma un forma 	</a:t>
            </a:r>
            <a:endParaRPr lang="lv-LV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71977" y="1133856"/>
            <a:ext cx="10765099" cy="572414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lv-LV" sz="2800" dirty="0" smtClean="0"/>
              <a:t>Apriņķis ir plašas teritorijas iedzīvotāju pašvaldības telpa</a:t>
            </a:r>
          </a:p>
          <a:p>
            <a:pPr lvl="1">
              <a:spcBef>
                <a:spcPts val="200"/>
              </a:spcBef>
            </a:pPr>
            <a:r>
              <a:rPr lang="lv-LV" sz="2500" dirty="0" smtClean="0"/>
              <a:t>pašvaldība primāri ir teritorijas iedzīvotāju lēmumu pieņemšanas struktūra  </a:t>
            </a:r>
          </a:p>
          <a:p>
            <a:pPr lvl="1">
              <a:spcBef>
                <a:spcPts val="200"/>
              </a:spcBef>
            </a:pPr>
            <a:r>
              <a:rPr lang="lv-LV" sz="2500" dirty="0"/>
              <a:t>p</a:t>
            </a:r>
            <a:r>
              <a:rPr lang="lv-LV" sz="2500" dirty="0" smtClean="0"/>
              <a:t>ašvaldības struktūras, iestādes un organizācijas ir pakalpojumu sniegšanas vienības </a:t>
            </a:r>
          </a:p>
          <a:p>
            <a:pPr>
              <a:spcBef>
                <a:spcPts val="200"/>
              </a:spcBef>
            </a:pPr>
            <a:r>
              <a:rPr lang="lv-LV" sz="2700" dirty="0" smtClean="0"/>
              <a:t>Lēmējvaras organizācija  </a:t>
            </a:r>
          </a:p>
          <a:p>
            <a:pPr lvl="1">
              <a:spcBef>
                <a:spcPts val="200"/>
              </a:spcBef>
            </a:pPr>
            <a:r>
              <a:rPr lang="lv-LV" sz="2500" dirty="0" smtClean="0"/>
              <a:t>primāri: apriņķa iedzīvotāju tiešās vēlēšanās vēlēta dome</a:t>
            </a:r>
          </a:p>
          <a:p>
            <a:pPr lvl="2">
              <a:spcBef>
                <a:spcPts val="200"/>
              </a:spcBef>
            </a:pPr>
            <a:r>
              <a:rPr lang="lv-LV" sz="2200" dirty="0" smtClean="0"/>
              <a:t>Tikai tiešās vēlēšanās vēlēta pārvaldes institūcija var nodrošināt saikni ar iedzīvotājiem un demokrātiskas sabiedrības politiskās atbildības mehānismu </a:t>
            </a:r>
          </a:p>
          <a:p>
            <a:pPr lvl="1">
              <a:spcBef>
                <a:spcPts val="200"/>
              </a:spcBef>
            </a:pPr>
            <a:r>
              <a:rPr lang="lv-LV" sz="2500" dirty="0" smtClean="0"/>
              <a:t>varbūt – analogi ostu valdēm - ar deleģētu ministriju pārstāvju klātbūtni?</a:t>
            </a:r>
          </a:p>
          <a:p>
            <a:pPr>
              <a:spcBef>
                <a:spcPts val="200"/>
              </a:spcBef>
            </a:pPr>
            <a:r>
              <a:rPr lang="lv-LV" sz="2700" dirty="0" smtClean="0"/>
              <a:t>Lēmumu sagatavošanai un īstenošanai dažādi risinājumi </a:t>
            </a:r>
          </a:p>
          <a:p>
            <a:pPr lvl="2">
              <a:spcBef>
                <a:spcPts val="200"/>
              </a:spcBef>
            </a:pPr>
            <a:r>
              <a:rPr lang="lv-LV" sz="2200" dirty="0" smtClean="0"/>
              <a:t>Atsevišķa apriņķa administrācija uz Plānošanas reģiona bāzes</a:t>
            </a:r>
          </a:p>
          <a:p>
            <a:pPr lvl="2">
              <a:spcBef>
                <a:spcPts val="200"/>
              </a:spcBef>
              <a:buNone/>
            </a:pPr>
            <a:r>
              <a:rPr lang="lv-LV" sz="2200" dirty="0" smtClean="0"/>
              <a:t>vai</a:t>
            </a:r>
          </a:p>
          <a:p>
            <a:pPr lvl="2">
              <a:spcBef>
                <a:spcPts val="200"/>
              </a:spcBef>
            </a:pPr>
            <a:r>
              <a:rPr lang="lv-LV" sz="2200" dirty="0" smtClean="0"/>
              <a:t>Sekretariāts uz republikas nozīmes pilsētu administrācijas bāzes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18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(A2) </a:t>
            </a:r>
            <a:r>
              <a:rPr lang="lv-LV" b="1" dirty="0" smtClean="0"/>
              <a:t> </a:t>
            </a:r>
            <a:r>
              <a:rPr lang="lv-LV" dirty="0" smtClean="0"/>
              <a:t>Apriņķa funkcijas</a:t>
            </a:r>
            <a:endParaRPr lang="lv-LV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92800" y="1267103"/>
            <a:ext cx="5140799" cy="576262"/>
          </a:xfrm>
        </p:spPr>
        <p:txBody>
          <a:bodyPr/>
          <a:lstStyle/>
          <a:p>
            <a:r>
              <a:rPr lang="lv-LV" b="1" dirty="0" smtClean="0">
                <a:solidFill>
                  <a:srgbClr val="FF0000"/>
                </a:solidFill>
              </a:rPr>
              <a:t>Kopīgojamas</a:t>
            </a:r>
            <a:r>
              <a:rPr lang="lv-LV" dirty="0" smtClean="0"/>
              <a:t> vietējo pašvaldību f-</a:t>
            </a:r>
            <a:r>
              <a:rPr lang="lv-LV" dirty="0" err="1" smtClean="0"/>
              <a:t>jas</a:t>
            </a:r>
            <a:endParaRPr lang="lv-LV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907200" y="1843366"/>
            <a:ext cx="5139305" cy="4751834"/>
          </a:xfrm>
        </p:spPr>
        <p:txBody>
          <a:bodyPr/>
          <a:lstStyle/>
          <a:p>
            <a:r>
              <a:rPr lang="lv-LV" dirty="0" smtClean="0"/>
              <a:t>s</a:t>
            </a:r>
            <a:r>
              <a:rPr lang="en-GB" dirty="0" err="1" smtClean="0"/>
              <a:t>ociālās</a:t>
            </a:r>
            <a:r>
              <a:rPr lang="en-GB" dirty="0" smtClean="0"/>
              <a:t> un </a:t>
            </a:r>
            <a:r>
              <a:rPr lang="en-GB" dirty="0" err="1" smtClean="0"/>
              <a:t>veselības</a:t>
            </a:r>
            <a:r>
              <a:rPr lang="en-GB" dirty="0" smtClean="0"/>
              <a:t> </a:t>
            </a:r>
            <a:r>
              <a:rPr lang="en-GB" dirty="0" err="1" smtClean="0"/>
              <a:t>aprūpes</a:t>
            </a:r>
            <a:r>
              <a:rPr lang="en-GB" dirty="0" smtClean="0"/>
              <a:t> </a:t>
            </a:r>
            <a:r>
              <a:rPr lang="lv-LV" dirty="0" smtClean="0"/>
              <a:t>infrastruktūra</a:t>
            </a:r>
            <a:endParaRPr lang="en-GB" dirty="0" smtClean="0"/>
          </a:p>
          <a:p>
            <a:r>
              <a:rPr lang="lv-LV" dirty="0" smtClean="0"/>
              <a:t>izglītības pārvaldība</a:t>
            </a:r>
            <a:endParaRPr lang="en-GB" dirty="0" smtClean="0"/>
          </a:p>
          <a:p>
            <a:r>
              <a:rPr lang="en-GB" dirty="0" err="1" smtClean="0"/>
              <a:t>civilā</a:t>
            </a:r>
            <a:r>
              <a:rPr lang="en-GB" dirty="0" smtClean="0"/>
              <a:t> </a:t>
            </a:r>
            <a:r>
              <a:rPr lang="en-GB" dirty="0" err="1" smtClean="0"/>
              <a:t>aizsardzība</a:t>
            </a:r>
            <a:endParaRPr lang="en-GB" dirty="0" smtClean="0"/>
          </a:p>
          <a:p>
            <a:r>
              <a:rPr lang="lv-LV" dirty="0" smtClean="0"/>
              <a:t>pilsētu </a:t>
            </a:r>
            <a:r>
              <a:rPr lang="en-GB" dirty="0" err="1" smtClean="0"/>
              <a:t>tranzītiel</a:t>
            </a:r>
            <a:r>
              <a:rPr lang="lv-LV" dirty="0" smtClean="0"/>
              <a:t>u uzturēšana un attīstība</a:t>
            </a:r>
            <a:endParaRPr lang="en-GB" dirty="0" smtClean="0"/>
          </a:p>
          <a:p>
            <a:r>
              <a:rPr lang="lv-LV" dirty="0" smtClean="0"/>
              <a:t>mājokļu politika </a:t>
            </a:r>
            <a:endParaRPr lang="en-GB" dirty="0" smtClean="0"/>
          </a:p>
          <a:p>
            <a:r>
              <a:rPr lang="en-GB" dirty="0" err="1" smtClean="0"/>
              <a:t>bāriņtiesa</a:t>
            </a:r>
            <a:endParaRPr lang="en-GB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256800" y="1220675"/>
            <a:ext cx="5615999" cy="576262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rgbClr val="FF0000"/>
                </a:solidFill>
              </a:rPr>
              <a:t>Decentralizējamas</a:t>
            </a:r>
            <a:r>
              <a:rPr lang="lv-LV" sz="2400" dirty="0" smtClean="0"/>
              <a:t> valsts f-</a:t>
            </a:r>
            <a:r>
              <a:rPr lang="lv-LV" sz="2400" dirty="0" err="1" smtClean="0"/>
              <a:t>jas</a:t>
            </a:r>
            <a:r>
              <a:rPr lang="lv-LV" sz="2400" dirty="0" smtClean="0"/>
              <a:t>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294967295"/>
          </p:nvPr>
        </p:nvSpPr>
        <p:spPr>
          <a:xfrm>
            <a:off x="6184800" y="1789738"/>
            <a:ext cx="5651999" cy="4668662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vismaz primārā un sekundārā veselības aprūpe</a:t>
            </a:r>
            <a:endParaRPr lang="en-GB" dirty="0" smtClean="0"/>
          </a:p>
          <a:p>
            <a:r>
              <a:rPr lang="lv-LV" dirty="0" smtClean="0"/>
              <a:t>profesionālās izglītības (primāri ar reģionālo nozīmi)  pārvaldība</a:t>
            </a:r>
            <a:endParaRPr lang="en-GB" dirty="0" smtClean="0"/>
          </a:p>
          <a:p>
            <a:r>
              <a:rPr lang="lv-LV" dirty="0" smtClean="0"/>
              <a:t>valsts reģionālo un vietējo ceļu uzturēšana un attīstība</a:t>
            </a:r>
            <a:endParaRPr lang="en-GB" dirty="0" smtClean="0"/>
          </a:p>
          <a:p>
            <a:r>
              <a:rPr lang="lv-LV" dirty="0" smtClean="0"/>
              <a:t>pasažieru pārvadājumu organizācija (esošais konkurss ir jāaptur) </a:t>
            </a:r>
            <a:endParaRPr lang="en-GB" dirty="0" smtClean="0"/>
          </a:p>
          <a:p>
            <a:r>
              <a:rPr lang="lv-LV" dirty="0" smtClean="0"/>
              <a:t>apriņķa telpiskā un attīstības plānošana </a:t>
            </a:r>
            <a:endParaRPr lang="en-GB" dirty="0" smtClean="0"/>
          </a:p>
          <a:p>
            <a:r>
              <a:rPr lang="lv-LV" dirty="0" smtClean="0"/>
              <a:t>civilā aizsardzība </a:t>
            </a:r>
            <a:endParaRPr lang="en-GB" dirty="0" smtClean="0"/>
          </a:p>
          <a:p>
            <a:r>
              <a:rPr lang="lv-LV" dirty="0" smtClean="0"/>
              <a:t>Biznesa attīstība [ar instrumentāriju] - ar uzdevumu attīstīt uzņēmējdarbību apriņķos, ietverot  </a:t>
            </a:r>
            <a:endParaRPr lang="en-GB" dirty="0" smtClean="0"/>
          </a:p>
          <a:p>
            <a:pPr lvl="1"/>
            <a:r>
              <a:rPr lang="lv-LV" dirty="0" smtClean="0"/>
              <a:t>LIAA reģionālās attīstības instrumentus – biznesa inkubatorus, reģionālos speciālistus</a:t>
            </a:r>
          </a:p>
          <a:p>
            <a:pPr lvl="1"/>
            <a:r>
              <a:rPr lang="lv-LV" dirty="0" smtClean="0"/>
              <a:t>kompleksus un </a:t>
            </a:r>
            <a:r>
              <a:rPr lang="lv-LV" i="1" dirty="0" err="1" smtClean="0"/>
              <a:t>ad</a:t>
            </a:r>
            <a:r>
              <a:rPr lang="lv-LV" i="1" dirty="0" smtClean="0"/>
              <a:t> </a:t>
            </a:r>
            <a:r>
              <a:rPr lang="lv-LV" i="1" dirty="0" err="1" smtClean="0"/>
              <a:t>hoc</a:t>
            </a:r>
            <a:r>
              <a:rPr lang="lv-LV" i="1" dirty="0" smtClean="0"/>
              <a:t> </a:t>
            </a:r>
            <a:r>
              <a:rPr lang="lv-LV" dirty="0" smtClean="0"/>
              <a:t>biznesa attīstības veicināšanas risinājumus </a:t>
            </a:r>
            <a:endParaRPr lang="en-GB" dirty="0" smtClean="0"/>
          </a:p>
          <a:p>
            <a:pPr lvl="1"/>
            <a:r>
              <a:rPr lang="lv-LV" dirty="0" smtClean="0"/>
              <a:t>Cilvēkkapitāla attīstības struktūras un programmas </a:t>
            </a:r>
            <a:endParaRPr lang="en-GB" dirty="0" smtClean="0"/>
          </a:p>
          <a:p>
            <a:r>
              <a:rPr lang="lv-LV" dirty="0" smtClean="0"/>
              <a:t>Reģionu attīstības fondu plānošana un īstenošana  </a:t>
            </a:r>
            <a:endParaRPr lang="en-GB" dirty="0" smtClean="0"/>
          </a:p>
          <a:p>
            <a:pPr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19</a:t>
            </a:fld>
            <a:endParaRPr lang="lv-LV"/>
          </a:p>
        </p:txBody>
      </p:sp>
      <p:sp>
        <p:nvSpPr>
          <p:cNvPr id="8" name="Text Placeholder 6"/>
          <p:cNvSpPr>
            <a:spLocks noGrp="1"/>
          </p:cNvSpPr>
          <p:nvPr>
            <p:ph type="body" sz="half" idx="2"/>
          </p:nvPr>
        </p:nvSpPr>
        <p:spPr>
          <a:xfrm>
            <a:off x="746976" y="4154906"/>
            <a:ext cx="5347436" cy="2503472"/>
          </a:xfrm>
        </p:spPr>
        <p:txBody>
          <a:bodyPr>
            <a:noAutofit/>
          </a:bodyPr>
          <a:lstStyle/>
          <a:p>
            <a:r>
              <a:rPr lang="lv-LV" sz="2000" b="1" u="sng" dirty="0" smtClean="0">
                <a:solidFill>
                  <a:srgbClr val="FF0000"/>
                </a:solidFill>
              </a:rPr>
              <a:t>Resursus veido</a:t>
            </a:r>
          </a:p>
          <a:p>
            <a:pPr lvl="1"/>
            <a:r>
              <a:rPr lang="lv-LV" sz="2000" b="1" dirty="0" smtClean="0">
                <a:solidFill>
                  <a:srgbClr val="FF0000"/>
                </a:solidFill>
              </a:rPr>
              <a:t>plānošanas reģionu resursi </a:t>
            </a:r>
          </a:p>
          <a:p>
            <a:pPr lvl="1"/>
            <a:r>
              <a:rPr lang="lv-LV" sz="2000" b="1" dirty="0" smtClean="0">
                <a:solidFill>
                  <a:srgbClr val="FF0000"/>
                </a:solidFill>
              </a:rPr>
              <a:t>kopīgoti esošo vietējo pašvaldību resursi</a:t>
            </a:r>
          </a:p>
          <a:p>
            <a:pPr lvl="1"/>
            <a:r>
              <a:rPr lang="lv-LV" sz="2000" b="1" dirty="0" smtClean="0">
                <a:solidFill>
                  <a:srgbClr val="FF0000"/>
                </a:solidFill>
              </a:rPr>
              <a:t>decentralizēti valsts centrālo struktūru resursi</a:t>
            </a:r>
          </a:p>
          <a:p>
            <a:r>
              <a:rPr lang="lv-LV" sz="2400" b="1" dirty="0" smtClean="0">
                <a:solidFill>
                  <a:srgbClr val="FF0000"/>
                </a:solidFill>
              </a:rPr>
              <a:t>Kopējie administratīvie resursi nav lielāki par pašreizējiem </a:t>
            </a:r>
            <a:endParaRPr lang="lv-LV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84437" y="915750"/>
            <a:ext cx="8915399" cy="1468800"/>
          </a:xfrm>
        </p:spPr>
        <p:txBody>
          <a:bodyPr/>
          <a:lstStyle/>
          <a:p>
            <a:r>
              <a:rPr lang="lv-LV" dirty="0" smtClean="0"/>
              <a:t>Varam uz Latvijas attīstību skatīties dažādi...</a:t>
            </a:r>
            <a:endParaRPr lang="lv-LV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89212" y="2914650"/>
            <a:ext cx="8915399" cy="3686175"/>
          </a:xfrm>
        </p:spPr>
        <p:txBody>
          <a:bodyPr>
            <a:normAutofit/>
          </a:bodyPr>
          <a:lstStyle/>
          <a:p>
            <a:r>
              <a:rPr lang="lv-LV" dirty="0" smtClean="0"/>
              <a:t>Jo Latvija ir dažāda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Ir Rīga, kas diemžēl sākusi zaudēt vadošās Baltijas metropoles pozīcijas 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Pierīga ar nerisinātajiem metropoles areāla sadarbības jautājumiem 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Lielās pilsētas – NAC 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RAC ar saviem novadiem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Lauku novadi 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Austrumu pierobeža </a:t>
            </a:r>
          </a:p>
          <a:p>
            <a:pPr>
              <a:buFont typeface="Arial" pitchFamily="34" charset="0"/>
              <a:buChar char="•"/>
            </a:pPr>
            <a:r>
              <a:rPr lang="lv-LV" dirty="0" smtClean="0"/>
              <a:t>Piekraste  </a:t>
            </a:r>
          </a:p>
          <a:p>
            <a:r>
              <a:rPr lang="lv-LV" b="1" dirty="0" smtClean="0"/>
              <a:t>Vai ir kas kopīgs procesos</a:t>
            </a:r>
            <a:r>
              <a:rPr lang="lv-LV" dirty="0" smtClean="0"/>
              <a:t>?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(B) Finanšu pārvaldības reforma</a:t>
            </a:r>
            <a:endParaRPr lang="lv-LV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400175" y="1292505"/>
            <a:ext cx="10536901" cy="55435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v-LV" b="1" dirty="0" smtClean="0"/>
              <a:t>Uzdevums sarežģīts, iespējamie risinājumi dažādi</a:t>
            </a:r>
            <a:r>
              <a:rPr lang="lv-LV" dirty="0" smtClean="0"/>
              <a:t>– tomēr </a:t>
            </a:r>
            <a:r>
              <a:rPr lang="lv-LV" b="1" dirty="0" smtClean="0"/>
              <a:t>daži principi </a:t>
            </a:r>
            <a:r>
              <a:rPr lang="lv-LV" dirty="0" smtClean="0"/>
              <a:t>ir svarīgi:</a:t>
            </a:r>
          </a:p>
          <a:p>
            <a:r>
              <a:rPr lang="lv-LV" dirty="0" smtClean="0"/>
              <a:t>tautsaimnieciskā produktivitāte </a:t>
            </a:r>
          </a:p>
          <a:p>
            <a:pPr lvl="1"/>
            <a:r>
              <a:rPr lang="lv-LV" dirty="0" smtClean="0"/>
              <a:t>arī</a:t>
            </a:r>
            <a:r>
              <a:rPr lang="lv-LV" b="1" dirty="0" smtClean="0"/>
              <a:t> produktīvas darbavietas ir teritorijas resursu veidošanās faktors</a:t>
            </a:r>
            <a:r>
              <a:rPr lang="lv-LV" dirty="0" smtClean="0"/>
              <a:t>  (pašlaik - tikai reģistrētie iedzīvotāji)</a:t>
            </a:r>
          </a:p>
          <a:p>
            <a:r>
              <a:rPr lang="lv-LV" dirty="0" smtClean="0"/>
              <a:t>pašvaldības ar nodokli neapliek </a:t>
            </a:r>
          </a:p>
          <a:p>
            <a:pPr lvl="1"/>
            <a:r>
              <a:rPr lang="lv-LV" dirty="0" smtClean="0"/>
              <a:t>jāizbeidz pašvaldību iemaksas PIF  veidošanā. </a:t>
            </a:r>
          </a:p>
          <a:p>
            <a:r>
              <a:rPr lang="lv-LV" dirty="0" smtClean="0"/>
              <a:t>resursu </a:t>
            </a:r>
            <a:r>
              <a:rPr lang="lv-LV" dirty="0" err="1" smtClean="0"/>
              <a:t>konkursēšana</a:t>
            </a:r>
            <a:r>
              <a:rPr lang="lv-LV" dirty="0" smtClean="0"/>
              <a:t> </a:t>
            </a:r>
          </a:p>
          <a:p>
            <a:pPr lvl="1"/>
            <a:r>
              <a:rPr lang="lv-LV" dirty="0" smtClean="0"/>
              <a:t>no valsts piešķiramie resursi budžeta dotācijai un attīstības fondi piešķirami pēc caurskatāmiem attīstības kritērijiem – tautsaimniecības izaugsme, izmaksu </a:t>
            </a:r>
            <a:r>
              <a:rPr lang="lv-LV" dirty="0" err="1" smtClean="0"/>
              <a:t>efektivizēšana</a:t>
            </a:r>
            <a:endParaRPr lang="lv-LV" dirty="0" smtClean="0"/>
          </a:p>
          <a:p>
            <a:r>
              <a:rPr lang="lv-LV" dirty="0" smtClean="0"/>
              <a:t>teritorijas pelna sev naudu ar attīstības darbībām </a:t>
            </a:r>
            <a:endParaRPr lang="en-GB" dirty="0" smtClean="0"/>
          </a:p>
          <a:p>
            <a:pPr lvl="1"/>
            <a:r>
              <a:rPr lang="lv-LV" dirty="0" smtClean="0"/>
              <a:t>līdz 3-5 gadu laikā pabeigt pāreju uz duālo IIN sadales mehānismu, daļu no tā novirzot  uz apriņķiem pēc darba vietām, </a:t>
            </a:r>
          </a:p>
          <a:p>
            <a:pPr lvl="1"/>
            <a:r>
              <a:rPr lang="lv-LV" dirty="0" smtClean="0"/>
              <a:t>pārveidot PIF mehānismu (skatīt augstāk) </a:t>
            </a:r>
            <a:endParaRPr lang="en-GB" dirty="0" smtClean="0"/>
          </a:p>
          <a:p>
            <a:r>
              <a:rPr lang="lv-LV" dirty="0" smtClean="0"/>
              <a:t>dotācijas piešķiršanas formulā </a:t>
            </a:r>
          </a:p>
          <a:p>
            <a:pPr lvl="1"/>
            <a:r>
              <a:rPr lang="lv-LV" dirty="0" smtClean="0"/>
              <a:t>iekļaut  relatīvo darbavietu pieaugumu teritorijā kā ienākumu veidošanas faktoru </a:t>
            </a:r>
          </a:p>
          <a:p>
            <a:pPr lvl="1"/>
            <a:r>
              <a:rPr lang="lv-LV" dirty="0" smtClean="0"/>
              <a:t>UIN pilnībā iekļauj pašvaldību dotāciju fondā  un kā prēmiju sadala atbilstoši piesaistītajam kapitālam konkrētajās vietās </a:t>
            </a:r>
            <a:endParaRPr lang="en-GB" dirty="0" smtClean="0"/>
          </a:p>
          <a:p>
            <a:r>
              <a:rPr lang="lv-LV" dirty="0" smtClean="0"/>
              <a:t>finanšu atbildība</a:t>
            </a:r>
          </a:p>
          <a:p>
            <a:pPr lvl="1"/>
            <a:r>
              <a:rPr lang="lv-LV" dirty="0" smtClean="0"/>
              <a:t>attīstības darbības teritorijās īstenojamas finanšu resursu ietvaros  un/vai ar noticamiem atmaksājamiem attīstības aizņēmumiem</a:t>
            </a:r>
          </a:p>
          <a:p>
            <a:r>
              <a:rPr lang="lv-LV" dirty="0" smtClean="0"/>
              <a:t>daļa no ministriju resursiem novirzāma apriņķiem – līdz ar decentralizētajām funkcijām 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20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(C) Administratīvi teritoriālā iedalījuma reformas izstrādes pamatprincips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v-LV" sz="2400" dirty="0" smtClean="0"/>
          </a:p>
          <a:p>
            <a:r>
              <a:rPr lang="lv-LV" sz="2400" dirty="0" smtClean="0"/>
              <a:t>ATR ir reģionālās politikas daļa </a:t>
            </a:r>
          </a:p>
          <a:p>
            <a:pPr lvl="1"/>
            <a:r>
              <a:rPr lang="lv-LV" sz="2300" dirty="0" smtClean="0"/>
              <a:t>izmantojams kā reģionālās attīstības instruments </a:t>
            </a:r>
          </a:p>
          <a:p>
            <a:r>
              <a:rPr lang="lv-LV" sz="2400" dirty="0" smtClean="0"/>
              <a:t>Stratēģiski –</a:t>
            </a:r>
          </a:p>
          <a:p>
            <a:pPr lvl="1"/>
            <a:r>
              <a:rPr lang="lv-LV" sz="2300" dirty="0" smtClean="0"/>
              <a:t>ATR jāsāk ar reģionālā līmeņa pārvaldības teritoriju  - apriņķu izveidi. </a:t>
            </a:r>
          </a:p>
          <a:p>
            <a:pPr lvl="1"/>
            <a:r>
              <a:rPr lang="lv-LV" sz="2300" dirty="0" smtClean="0"/>
              <a:t>Vietējo pašvaldību teritoriālo apveidu risinājumi var būt ļoti dažādi. Tie atkarīgi no tā, </a:t>
            </a:r>
          </a:p>
          <a:p>
            <a:pPr lvl="2"/>
            <a:r>
              <a:rPr lang="lv-LV" sz="1900" dirty="0" smtClean="0"/>
              <a:t>kāds funkciju un nodrošinājuma resursu apjoms tiek pārvirzīts no valsts uz apriņķiem, </a:t>
            </a:r>
          </a:p>
          <a:p>
            <a:pPr lvl="2"/>
            <a:r>
              <a:rPr lang="lv-LV" sz="1900" dirty="0" smtClean="0"/>
              <a:t>kā arī kādas līdzšinējās vai jaunveidojamās funkcijas apriņķiem tiek uzticētas no vietējo pašvaldību puses</a:t>
            </a:r>
          </a:p>
          <a:p>
            <a:pPr lvl="2"/>
            <a:r>
              <a:rPr lang="lv-LV" sz="1900" dirty="0" smtClean="0"/>
              <a:t>kāda ir esošo pašvaldību iedzīvotāju attieksme pret spēju individuāli pildīt vietējās pašvaldības pienākumus </a:t>
            </a:r>
            <a:endParaRPr lang="lv-LV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21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781" y="181197"/>
            <a:ext cx="10275887" cy="1570330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Apriņķi – kā veidot? </a:t>
            </a:r>
            <a:br>
              <a:rPr lang="lv-LV" dirty="0" smtClean="0"/>
            </a:br>
            <a:r>
              <a:rPr lang="lv-LV" dirty="0" smtClean="0"/>
              <a:t>Piemēram, par pamatu ņemot kādu no jau aprobētiem risinājumiem</a:t>
            </a:r>
            <a:r>
              <a:rPr lang="lv-LV" sz="3100" dirty="0" smtClean="0"/>
              <a:t>	</a:t>
            </a:r>
            <a:endParaRPr lang="lv-LV" sz="31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37122" y="2162829"/>
            <a:ext cx="4775877" cy="634767"/>
          </a:xfrm>
        </p:spPr>
        <p:txBody>
          <a:bodyPr/>
          <a:lstStyle/>
          <a:p>
            <a:r>
              <a:rPr lang="lv-LV" dirty="0" smtClean="0"/>
              <a:t>5 apriņķi uz PR bāzes</a:t>
            </a:r>
            <a:br>
              <a:rPr lang="lv-LV" dirty="0" smtClean="0"/>
            </a:br>
            <a:r>
              <a:rPr lang="lv-LV" dirty="0" smtClean="0"/>
              <a:t>jauda: &gt; 200 tūkstoši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22</a:t>
            </a:fld>
            <a:endParaRPr lang="lv-LV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6643931" y="2165725"/>
            <a:ext cx="4775877" cy="634767"/>
          </a:xfrm>
        </p:spPr>
        <p:txBody>
          <a:bodyPr/>
          <a:lstStyle/>
          <a:p>
            <a:r>
              <a:rPr lang="lv-LV" dirty="0" smtClean="0"/>
              <a:t>8 apriņķi kā RN pilsētu areāli </a:t>
            </a:r>
            <a:br>
              <a:rPr lang="lv-LV" dirty="0" smtClean="0"/>
            </a:br>
            <a:r>
              <a:rPr lang="lv-LV" dirty="0" smtClean="0"/>
              <a:t>jauda: ~ 100-150 tūkstoši </a:t>
            </a:r>
          </a:p>
        </p:txBody>
      </p:sp>
      <p:pic>
        <p:nvPicPr>
          <p:cNvPr id="11" name="Attēls 15" descr="C:\Users\Peteris\Downloads\D081_2a_Pilsetu_regioni_8-0mlj_62x38mm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17703" y="2914650"/>
            <a:ext cx="4897972" cy="35509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00050" y="3371850"/>
            <a:ext cx="5019675" cy="3105149"/>
          </a:xfrm>
        </p:spPr>
        <p:txBody>
          <a:bodyPr/>
          <a:lstStyle/>
          <a:p>
            <a:pPr>
              <a:buNone/>
            </a:pPr>
            <a:endParaRPr lang="lv-LV" dirty="0"/>
          </a:p>
        </p:txBody>
      </p:sp>
      <p:pic>
        <p:nvPicPr>
          <p:cNvPr id="13" name="Attēls 14" descr="C:\Users\Peteris\Downloads\D081_1a_Planosanas_regioni_8-0mlj 62x38mm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0350"/>
            <a:ext cx="5172804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3944" y="1184856"/>
            <a:ext cx="6735650" cy="1197736"/>
          </a:xfrm>
        </p:spPr>
        <p:txBody>
          <a:bodyPr anchor="t">
            <a:normAutofit/>
          </a:bodyPr>
          <a:lstStyle/>
          <a:p>
            <a:pPr lvl="1"/>
            <a:r>
              <a:rPr lang="lv-LV" sz="2400" dirty="0" smtClean="0"/>
              <a:t>Mums jāieliek labs pamats reģionālajai reformai</a:t>
            </a:r>
            <a:endParaRPr lang="lv-LV" sz="2400" dirty="0"/>
          </a:p>
        </p:txBody>
      </p:sp>
      <p:pic>
        <p:nvPicPr>
          <p:cNvPr id="5" name="Content Placeholder 4" descr="2007_080416_NORG_1082_IMG_34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86411" y="1857531"/>
            <a:ext cx="4318202" cy="323986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828799" y="2498501"/>
            <a:ext cx="5267459" cy="336254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lv-LV" dirty="0" smtClean="0"/>
              <a:t>Viktors </a:t>
            </a:r>
            <a:r>
              <a:rPr lang="lv-LV" dirty="0"/>
              <a:t>Kalniņš </a:t>
            </a:r>
          </a:p>
          <a:p>
            <a:pPr>
              <a:buNone/>
            </a:pPr>
            <a:r>
              <a:rPr lang="lv-LV" dirty="0"/>
              <a:t>	</a:t>
            </a:r>
            <a:r>
              <a:rPr lang="lv-LV" dirty="0" smtClean="0"/>
              <a:t>Imanta </a:t>
            </a:r>
            <a:r>
              <a:rPr lang="lv-LV" dirty="0"/>
              <a:t>Kalniņa dziesmai “Sapņu grāmata</a:t>
            </a:r>
            <a:r>
              <a:rPr lang="lv-LV" dirty="0" smtClean="0"/>
              <a:t>”</a:t>
            </a:r>
            <a:endParaRPr lang="lv-LV" dirty="0"/>
          </a:p>
          <a:p>
            <a:pPr marL="0" lvl="2">
              <a:buNone/>
            </a:pPr>
            <a:endParaRPr lang="lv-LV" sz="2000" dirty="0" smtClean="0"/>
          </a:p>
          <a:p>
            <a:pPr marL="0" lvl="2">
              <a:buNone/>
            </a:pPr>
            <a:r>
              <a:rPr lang="lv-LV" sz="2000" dirty="0" smtClean="0"/>
              <a:t>Jums </a:t>
            </a:r>
            <a:r>
              <a:rPr lang="lv-LV" sz="2000" dirty="0"/>
              <a:t>nav vajadzīgas dižas domas, </a:t>
            </a:r>
            <a:endParaRPr lang="lv-LV" sz="2000" dirty="0" smtClean="0"/>
          </a:p>
          <a:p>
            <a:pPr marL="0" lvl="2">
              <a:buNone/>
            </a:pPr>
            <a:r>
              <a:rPr lang="lv-LV" sz="2000" dirty="0" smtClean="0"/>
              <a:t>jums </a:t>
            </a:r>
            <a:r>
              <a:rPr lang="lv-LV" sz="2000" dirty="0"/>
              <a:t>nav vajadzīgi diži vārdi, </a:t>
            </a:r>
            <a:endParaRPr lang="lv-LV" sz="2000" dirty="0" smtClean="0"/>
          </a:p>
          <a:p>
            <a:pPr marL="0" lvl="2">
              <a:buNone/>
            </a:pPr>
            <a:r>
              <a:rPr lang="lv-LV" sz="2000" dirty="0" smtClean="0"/>
              <a:t>jums </a:t>
            </a:r>
            <a:r>
              <a:rPr lang="lv-LV" sz="2000" dirty="0"/>
              <a:t>ir vajadzīga jauna sapņu grāmata</a:t>
            </a:r>
            <a:endParaRPr lang="lv-LV" dirty="0"/>
          </a:p>
          <a:p>
            <a:pPr>
              <a:buNone/>
            </a:pPr>
            <a:r>
              <a:rPr lang="lv-LV" sz="2000" dirty="0" smtClean="0"/>
              <a:t>.....</a:t>
            </a:r>
          </a:p>
          <a:p>
            <a:pPr>
              <a:buNone/>
            </a:pPr>
            <a:r>
              <a:rPr lang="lv-LV" sz="2000" dirty="0" smtClean="0"/>
              <a:t>.....</a:t>
            </a:r>
          </a:p>
          <a:p>
            <a:pPr>
              <a:buNone/>
            </a:pPr>
            <a:r>
              <a:rPr lang="lv-LV" sz="2000" dirty="0" smtClean="0"/>
              <a:t>Bet</a:t>
            </a:r>
            <a:r>
              <a:rPr lang="lv-LV" sz="2000" dirty="0"/>
              <a:t>, kad aklie redzēs gaišo domu </a:t>
            </a:r>
            <a:endParaRPr lang="lv-LV" sz="2000" dirty="0" smtClean="0"/>
          </a:p>
          <a:p>
            <a:pPr>
              <a:buNone/>
            </a:pPr>
            <a:r>
              <a:rPr lang="lv-LV" sz="2000" dirty="0" smtClean="0"/>
              <a:t>un </a:t>
            </a:r>
            <a:r>
              <a:rPr lang="lv-LV" sz="2000" dirty="0"/>
              <a:t>kad kurlie dzirdēs stipro vārdu, </a:t>
            </a:r>
            <a:endParaRPr lang="lv-LV" sz="2000" dirty="0" smtClean="0"/>
          </a:p>
          <a:p>
            <a:pPr>
              <a:buNone/>
            </a:pPr>
            <a:r>
              <a:rPr lang="lv-LV" sz="2000" dirty="0" smtClean="0"/>
              <a:t>ko </a:t>
            </a:r>
            <a:r>
              <a:rPr lang="lv-LV" sz="2000" dirty="0"/>
              <a:t>jūs iesāksiet ar jauno sapņu grāmatu</a:t>
            </a:r>
            <a:r>
              <a:rPr lang="lv-LV" sz="2000" dirty="0" smtClean="0"/>
              <a:t>?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23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64299" y="157385"/>
            <a:ext cx="8911687" cy="776065"/>
          </a:xfrm>
        </p:spPr>
        <p:txBody>
          <a:bodyPr>
            <a:noAutofit/>
          </a:bodyPr>
          <a:lstStyle/>
          <a:p>
            <a:r>
              <a:rPr lang="lv-LV" sz="2800" dirty="0" smtClean="0"/>
              <a:t>Iedzīvotāju skaita izmaiņas Latvijā 1990.-2018.gadā, %</a:t>
            </a:r>
            <a:endParaRPr lang="lv-LV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3</a:t>
            </a:fld>
            <a:endParaRPr lang="lv-LV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3" y="1940198"/>
            <a:ext cx="9217027" cy="491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 txBox="1">
            <a:spLocks/>
          </p:cNvSpPr>
          <p:nvPr/>
        </p:nvSpPr>
        <p:spPr>
          <a:xfrm>
            <a:off x="9324976" y="1943100"/>
            <a:ext cx="2867024" cy="4914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lv-LV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Migrācija izteikti reaģējusi uz 3 krīzes momentiem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Iedzīvotāju skaita izmaiņu faktori Latvijā 1990.-2018. gadā, </a:t>
            </a:r>
            <a:r>
              <a:rPr lang="lv-LV" dirty="0" err="1" smtClean="0"/>
              <a:t>tūkst.cilvēki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4</a:t>
            </a:fld>
            <a:endParaRPr 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3150"/>
            <a:ext cx="957462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9324976" y="2438400"/>
            <a:ext cx="2867024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lv-LV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Līdzšinējās sarukšanas  galvenais avots - migrācija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Iedzīvotāju skaita izmaiņas 2018.gadā, salīdzinot ar 2005. gadu ES 28 dalībvalstīs, %</a:t>
            </a:r>
            <a:endParaRPr lang="lv-LV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5</a:t>
            </a:fld>
            <a:endParaRPr lang="lv-LV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53686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9324976" y="1943100"/>
            <a:ext cx="2867024" cy="4914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lv-LV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Ir</a:t>
            </a:r>
            <a:r>
              <a:rPr kumimoji="0" lang="lv-LV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tikai 8 sarūkošas ES-28 valstis</a:t>
            </a:r>
          </a:p>
          <a:p>
            <a:pPr marL="800100" lvl="1" indent="-342900" defTabSz="45720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lv-LV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LV un LT – līderes </a:t>
            </a:r>
            <a:endParaRPr kumimoji="0" lang="lv-LV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Iekšzemes kopprodukta ražošanas teritoriālā struktūra Latvijā, faktiskajās cenās, 2000.-2016. gads </a:t>
            </a:r>
            <a:endParaRPr lang="lv-LV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4" y="1495425"/>
            <a:ext cx="9313799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9324976" y="1943100"/>
            <a:ext cx="2867024" cy="49149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SzTx/>
              <a:tabLst/>
              <a:defRPr/>
            </a:pPr>
            <a:r>
              <a:rPr lang="lv-LV" dirty="0" smtClean="0"/>
              <a:t>Vērtējot pēc IKP radīšanas, </a:t>
            </a:r>
          </a:p>
          <a:p>
            <a:pPr marL="342900" lvl="0" indent="-342900" defTabSz="45720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lv-LV" dirty="0" smtClean="0"/>
              <a:t>ir pastiprinājušās ekonomiskās atšķirības starp reģioniem (vērtējot pēc statistikas reģioniem), pieaugot centrālo (Rīgas un Pierīgas) reģionu nozīmei Latvijas ekonomikā</a:t>
            </a:r>
          </a:p>
          <a:p>
            <a:pPr marL="342900" lvl="0" indent="-342900" defTabSz="457200">
              <a:spcBef>
                <a:spcPts val="300"/>
              </a:spcBef>
              <a:spcAft>
                <a:spcPts val="200"/>
              </a:spcAft>
              <a:buClr>
                <a:schemeClr val="accent1"/>
              </a:buClr>
              <a:buFont typeface="Wingdings 3" charset="2"/>
              <a:buChar char=""/>
            </a:pPr>
            <a:r>
              <a:rPr lang="lv-LV" b="1" dirty="0" smtClean="0"/>
              <a:t>pēdējā desmitgadē – perifērijas loma samazinājusies par 13%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0"/>
            <a:ext cx="7753350" cy="976312"/>
          </a:xfrm>
        </p:spPr>
        <p:txBody>
          <a:bodyPr>
            <a:normAutofit/>
          </a:bodyPr>
          <a:lstStyle/>
          <a:p>
            <a:r>
              <a:rPr lang="lv-LV" dirty="0" smtClean="0"/>
              <a:t>Piemēram, varam vienkārši padomāt - kas mūs gaida  nākamajā desmitgadē?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9" name="Content Placeholder 8" descr="D081_31_Iedz skaita parmainas_2018-30_1-7mlj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04686"/>
            <a:ext cx="9372600" cy="565331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277350" y="581024"/>
            <a:ext cx="2914650" cy="6276975"/>
          </a:xfrm>
        </p:spPr>
        <p:txBody>
          <a:bodyPr/>
          <a:lstStyle/>
          <a:p>
            <a:r>
              <a:rPr lang="lv-LV" dirty="0" smtClean="0"/>
              <a:t>Latvijas iedzīvotāju kopskaits  līdz 2013.gadam var sarukt līdz 1,75 M ļaužu</a:t>
            </a:r>
          </a:p>
          <a:p>
            <a:pPr lvl="1"/>
            <a:r>
              <a:rPr lang="lv-LV" dirty="0" smtClean="0"/>
              <a:t>tie ir vēl -9% </a:t>
            </a:r>
          </a:p>
          <a:p>
            <a:pPr lvl="1"/>
            <a:r>
              <a:rPr lang="lv-LV" dirty="0" smtClean="0"/>
              <a:t>novados  &gt;100 km no Rīgas tie ir &gt; - 20%</a:t>
            </a:r>
          </a:p>
          <a:p>
            <a:pPr lvl="1"/>
            <a:r>
              <a:rPr lang="lv-LV" dirty="0" smtClean="0"/>
              <a:t>neatkarīgi – ar RAC  vai bez. </a:t>
            </a:r>
          </a:p>
          <a:p>
            <a:r>
              <a:rPr lang="lv-LV" dirty="0" smtClean="0"/>
              <a:t>Labā ziņa – tas būs tikai tad, ja saglabājas aizvadīto </a:t>
            </a:r>
            <a:br>
              <a:rPr lang="lv-LV" dirty="0" smtClean="0"/>
            </a:br>
            <a:r>
              <a:rPr lang="lv-LV" dirty="0" smtClean="0"/>
              <a:t>2 desmitgažu tendences un sabiedrība tajās neko nemainīs </a:t>
            </a: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950" y="0"/>
            <a:ext cx="7753350" cy="976312"/>
          </a:xfrm>
        </p:spPr>
        <p:txBody>
          <a:bodyPr>
            <a:normAutofit/>
          </a:bodyPr>
          <a:lstStyle/>
          <a:p>
            <a:r>
              <a:rPr lang="lv-LV" dirty="0" smtClean="0"/>
              <a:t>Kopā kopš 1990. gada līdz 2030....</a:t>
            </a:r>
            <a:br>
              <a:rPr lang="lv-LV" dirty="0" smtClean="0"/>
            </a:br>
            <a:r>
              <a:rPr lang="lv-LV" dirty="0" smtClean="0"/>
              <a:t>     izteikta </a:t>
            </a:r>
            <a:r>
              <a:rPr lang="lv-LV" dirty="0" err="1" smtClean="0"/>
              <a:t>periferialitāte</a:t>
            </a: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8</a:t>
            </a:fld>
            <a:endParaRPr lang="lv-LV"/>
          </a:p>
        </p:txBody>
      </p:sp>
      <p:pic>
        <p:nvPicPr>
          <p:cNvPr id="8" name="Content Placeholder 7" descr="D081_37_Iedz skaita parmainas_1990-30_1-7mlj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19200"/>
            <a:ext cx="9348537" cy="5638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82025" y="581024"/>
            <a:ext cx="3609976" cy="6276975"/>
          </a:xfrm>
        </p:spPr>
        <p:txBody>
          <a:bodyPr/>
          <a:lstStyle/>
          <a:p>
            <a:r>
              <a:rPr lang="lv-LV" dirty="0" smtClean="0"/>
              <a:t>Tas būs</a:t>
            </a:r>
          </a:p>
          <a:p>
            <a:pPr lvl="1"/>
            <a:r>
              <a:rPr lang="lv-LV" dirty="0" smtClean="0"/>
              <a:t>sarukums par </a:t>
            </a:r>
          </a:p>
          <a:p>
            <a:pPr lvl="2"/>
            <a:r>
              <a:rPr lang="lv-LV" dirty="0" smtClean="0"/>
              <a:t>900 K</a:t>
            </a:r>
            <a:endParaRPr lang="lv-LV" dirty="0"/>
          </a:p>
          <a:p>
            <a:pPr lvl="2"/>
            <a:r>
              <a:rPr lang="lv-LV" dirty="0" smtClean="0"/>
              <a:t>34%</a:t>
            </a:r>
          </a:p>
          <a:p>
            <a:pPr lvl="1"/>
            <a:r>
              <a:rPr lang="lv-LV" dirty="0" smtClean="0"/>
              <a:t>7 novados-  vairāk par 60%</a:t>
            </a:r>
          </a:p>
          <a:p>
            <a:pPr lvl="1"/>
            <a:r>
              <a:rPr lang="lv-LV" dirty="0" smtClean="0"/>
              <a:t>18 novados- vairāk par 55%</a:t>
            </a:r>
          </a:p>
          <a:p>
            <a:pPr lvl="1"/>
            <a:r>
              <a:rPr lang="lv-LV" dirty="0" smtClean="0"/>
              <a:t>novados  &gt;100 km no Rīgas tie ir vidēji &gt; - 45%:</a:t>
            </a:r>
          </a:p>
          <a:p>
            <a:pPr lvl="2"/>
            <a:r>
              <a:rPr lang="lv-LV" dirty="0" smtClean="0"/>
              <a:t>ar RAC- 46 %</a:t>
            </a:r>
          </a:p>
          <a:p>
            <a:pPr lvl="2"/>
            <a:r>
              <a:rPr lang="lv-LV" dirty="0" smtClean="0"/>
              <a:t>bez RAC – 48% </a:t>
            </a:r>
          </a:p>
          <a:p>
            <a:pPr lvl="1"/>
            <a:r>
              <a:rPr lang="lv-LV" dirty="0"/>
              <a:t>novados  </a:t>
            </a:r>
            <a:r>
              <a:rPr lang="lv-LV" dirty="0" smtClean="0"/>
              <a:t>&lt;100 </a:t>
            </a:r>
            <a:r>
              <a:rPr lang="lv-LV" dirty="0"/>
              <a:t>km no Rīgas tie ir &gt; - 45%:</a:t>
            </a:r>
          </a:p>
          <a:p>
            <a:pPr lvl="2"/>
            <a:r>
              <a:rPr lang="lv-LV" dirty="0"/>
              <a:t>ar RAC- </a:t>
            </a:r>
            <a:r>
              <a:rPr lang="lv-LV" dirty="0" smtClean="0"/>
              <a:t>32 </a:t>
            </a:r>
            <a:r>
              <a:rPr lang="lv-LV" dirty="0"/>
              <a:t>%</a:t>
            </a:r>
          </a:p>
          <a:p>
            <a:pPr lvl="2"/>
            <a:r>
              <a:rPr lang="lv-LV" dirty="0"/>
              <a:t>bez RAC – </a:t>
            </a:r>
            <a:r>
              <a:rPr lang="lv-LV" dirty="0" smtClean="0"/>
              <a:t>22 % </a:t>
            </a:r>
            <a:endParaRPr lang="lv-LV" dirty="0"/>
          </a:p>
          <a:p>
            <a:pPr lvl="2"/>
            <a:endParaRPr lang="lv-LV" dirty="0"/>
          </a:p>
          <a:p>
            <a:pPr lvl="2"/>
            <a:endParaRPr lang="lv-LV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24.Iedzīvotāju skaits virs darbspējas vecuma attiecībā pret darbaspējas vecumā esošajiem, gada sākumā (</a:t>
            </a:r>
            <a:r>
              <a:rPr lang="lv-LV" dirty="0" err="1" smtClean="0"/>
              <a:t>cilv</a:t>
            </a:r>
            <a:r>
              <a:rPr lang="lv-LV" dirty="0" smtClean="0"/>
              <a:t>. uz 1000 </a:t>
            </a:r>
            <a:r>
              <a:rPr lang="lv-LV" dirty="0" err="1" smtClean="0"/>
              <a:t>cilv</a:t>
            </a:r>
            <a:r>
              <a:rPr lang="lv-LV" dirty="0" smtClean="0"/>
              <a:t>., CSP)</a:t>
            </a:r>
            <a:endParaRPr lang="lv-LV" dirty="0"/>
          </a:p>
        </p:txBody>
      </p:sp>
      <p:pic>
        <p:nvPicPr>
          <p:cNvPr id="6" name="Content Placeholder 5" descr="D081_24_Virsdarbspejas uz darbspejas vecuma iedz_2018_1-7ml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210491"/>
            <a:ext cx="9362975" cy="56475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4555-A55C-4B02-90F1-D7762D829274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milgas">
  <a:themeElements>
    <a:clrScheme name="Silti zils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milga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TM02900688[[fn=Šķautne]]</Template>
  <TotalTime>13044</TotalTime>
  <Words>1628</Words>
  <Application>Microsoft Office PowerPoint</Application>
  <PresentationFormat>Custom</PresentationFormat>
  <Paragraphs>255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HDOfficeLightV0</vt:lpstr>
      <vt:lpstr>1_HDOfficeLightV0</vt:lpstr>
      <vt:lpstr>2_HDOfficeLightV0</vt:lpstr>
      <vt:lpstr>Smilgas</vt:lpstr>
      <vt:lpstr>Latvijas teritoriju sarukšanas procesi un iespējamie risinājumi to pārvaldībai</vt:lpstr>
      <vt:lpstr>Varam uz Latvijas attīstību skatīties dažādi...</vt:lpstr>
      <vt:lpstr>Iedzīvotāju skaita izmaiņas Latvijā 1990.-2018.gadā, %</vt:lpstr>
      <vt:lpstr>Iedzīvotāju skaita izmaiņu faktori Latvijā 1990.-2018. gadā, tūkst.cilvēki </vt:lpstr>
      <vt:lpstr>Iedzīvotāju skaita izmaiņas 2018.gadā, salīdzinot ar 2005. gadu ES 28 dalībvalstīs, %</vt:lpstr>
      <vt:lpstr>Iekšzemes kopprodukta ražošanas teritoriālā struktūra Latvijā, faktiskajās cenās, 2000.-2016. gads </vt:lpstr>
      <vt:lpstr>Piemēram, varam vienkārši padomāt - kas mūs gaida  nākamajā desmitgadē? </vt:lpstr>
      <vt:lpstr>Kopā kopš 1990. gada līdz 2030....      izteikta periferialitāte </vt:lpstr>
      <vt:lpstr>24.Iedzīvotāju skaits virs darbspējas vecuma attiecībā pret darbaspējas vecumā esošajiem, gada sākumā (cilv. uz 1000 cilv., CSP)</vt:lpstr>
      <vt:lpstr>25.Novecošanās kā virsdarbaspējas slodzes pārmaiņas indekss</vt:lpstr>
      <vt:lpstr>27.Novecošanās potenciāla pārmaiņas indekss</vt:lpstr>
      <vt:lpstr>Kopumā Latvija sarūk – teritorijas  demogrāfiskās sarukšanas indekss (TDSI) 2009-2019</vt:lpstr>
      <vt:lpstr>Aktivitātes attīstība Latvijā nav sastingusi  Pašvaldības elektroenerģijas patēriņš, īpatsvara pārmaiņas 2011.-2018.gadā, procentpunktu procenti </vt:lpstr>
      <vt:lpstr>Veidojot lēmumu, var saredzēt un var nesaredzēt... </vt:lpstr>
      <vt:lpstr>Risinājums un alternatīvais risinājums </vt:lpstr>
      <vt:lpstr>Mēs vēlamies Latvijā </vt:lpstr>
      <vt:lpstr>LV teritorijas attīstības pārvaldības reformas būtība -             3 saistītas darbības</vt:lpstr>
      <vt:lpstr>(A1) Apriņķis: loma un forma  </vt:lpstr>
      <vt:lpstr>(A2)  Apriņķa funkcijas</vt:lpstr>
      <vt:lpstr>(B) Finanšu pārvaldības reforma</vt:lpstr>
      <vt:lpstr>(C) Administratīvi teritoriālā iedalījuma reformas izstrādes pamatprincips </vt:lpstr>
      <vt:lpstr>Apriņķi – kā veidot?  Piemēram, par pamatu ņemot kādu no jau aprobētiem risinājumiem </vt:lpstr>
      <vt:lpstr>Mums jāieliek labs pamats reģionālajai reformai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Ieva Leimane</dc:creator>
  <cp:lastModifiedBy>Andris</cp:lastModifiedBy>
  <cp:revision>176</cp:revision>
  <cp:lastPrinted>2019-06-07T08:52:03Z</cp:lastPrinted>
  <dcterms:created xsi:type="dcterms:W3CDTF">2019-02-27T10:09:56Z</dcterms:created>
  <dcterms:modified xsi:type="dcterms:W3CDTF">2020-01-31T08:59:04Z</dcterms:modified>
</cp:coreProperties>
</file>